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507" r:id="rId6"/>
    <p:sldId id="540" r:id="rId7"/>
    <p:sldId id="567" r:id="rId8"/>
    <p:sldId id="508" r:id="rId9"/>
    <p:sldId id="541" r:id="rId10"/>
    <p:sldId id="565" r:id="rId11"/>
    <p:sldId id="5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9BC9F16-8CAB-4533-A80F-DABDA86366D8}">
          <p14:sldIdLst>
            <p14:sldId id="256"/>
            <p14:sldId id="507"/>
            <p14:sldId id="540"/>
            <p14:sldId id="567"/>
            <p14:sldId id="508"/>
            <p14:sldId id="541"/>
            <p14:sldId id="565"/>
            <p14:sldId id="56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5E6F3B-C4C1-93CE-0BB6-067746EEFCBC}" name="Hannah Carmichael" initials="HC" userId="S::hannah.carmichael@learningandwork.org.uk::951692d3-dd49-48de-be16-d818192d5453" providerId="AD"/>
  <p188:author id="{CBA61561-DC20-B814-46E3-15456AE7F424}" name="Naomi Phillips" initials="NP" userId="S::Naomi.Phillips@learningandwork.org.uk::bff8802d-40fa-4b2b-9beb-4878a7c6469f" providerId="AD"/>
  <p188:author id="{8C20C27F-4934-5F83-1B7F-A09A3525CC2B}" name="Emily Jones" initials="EJ" userId="S::emily.jones@learningandwork.org.uk::4e762f63-dfce-416a-8140-53cc5e453fb6" providerId="AD"/>
  <p188:author id="{5A3FAFD2-C65D-5A22-E350-B1663AE6BC5A}" name="Naomi Phillips" initials="NP" userId="S::naomi.phillips@learningandwork.org.uk::bff8802d-40fa-4b2b-9beb-4878a7c6469f" providerId="AD"/>
  <p188:author id="{10A651E5-AD7B-BE76-66F7-735AFCE730F7}" name="Hannah Carmichael" initials="HC" userId="S::Hannah.Carmichael@learningandwork.org.uk::951692d3-dd49-48de-be16-d818192d545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EE7E3B"/>
    <a:srgbClr val="264C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66" y="37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3362B-2881-4FA7-AD57-F10741B41D99}" type="datetimeFigureOut">
              <a:rPr lang="en-GB" smtClean="0"/>
              <a:t>11/10/2023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EA6797-715F-4BBC-8DC3-084D60D2327E}" type="slidenum">
              <a:rPr lang="en-GB" smtClean="0"/>
              <a:t>‹#›</a:t>
            </a:fld>
            <a:endParaRPr lang="en-GB"/>
          </a:p>
        </p:txBody>
      </p:sp>
    </p:spTree>
    <p:extLst>
      <p:ext uri="{BB962C8B-B14F-4D97-AF65-F5344CB8AC3E}">
        <p14:creationId xmlns:p14="http://schemas.microsoft.com/office/powerpoint/2010/main" val="3282177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6412FE-D603-4BFF-B647-0E70BF2ED0B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79588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effectLst/>
                <a:latin typeface="Arial" panose="020B0604020202020204" pitchFamily="34" charset="0"/>
                <a:ea typeface="Arial" panose="020B0604020202020204" pitchFamily="34" charset="0"/>
              </a:rPr>
              <a:t>Impacts of pandemic were not equally distributed and exacerbated previous inequalities, for example the impact was felt more in areas with high unemployment, certain sectors were more at risk and people with lower qualifications, less access to training and who were in lower paid work were more likely to have been impacted by the pandemic negatively.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21D464-E093-4AD4-915C-DA8A3DC5AB5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5243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effectLst/>
                <a:latin typeface="Arial" panose="020B0604020202020204" pitchFamily="34" charset="0"/>
                <a:ea typeface="Arial" panose="020B0604020202020204" pitchFamily="34" charset="0"/>
              </a:rPr>
              <a:t>Local focus of pilots was particularly significant because we wanted to test what works based on local labour information, future skills needs and local skills profiles.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800" dirty="0">
              <a:effectLst/>
              <a:latin typeface="Arial" panose="020B0604020202020204" pitchFamily="34" charset="0"/>
              <a:ea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effectLst/>
                <a:latin typeface="Arial" panose="020B0604020202020204" pitchFamily="34" charset="0"/>
                <a:ea typeface="Arial" panose="020B0604020202020204" pitchFamily="34" charset="0"/>
              </a:rPr>
              <a:t>In Belfast, similar to Wales they identified the growing tech sector and the need to build skills to support this growth. Their approach was less flexible though and involved a 14-16 week academy that required full time classroom based learning. This proved to work well for those who could commit to it, but has it limits for those who couldn’t leave a job.</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effectLst/>
                <a:latin typeface="Arial" panose="020B0604020202020204" pitchFamily="34" charset="0"/>
                <a:ea typeface="Arial" panose="020B0604020202020204" pitchFamily="34" charset="0"/>
              </a:rPr>
              <a:t>In Edinburgh the pilot supported a wide demographic with careers coaching and vocational training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effectLst/>
                <a:latin typeface="Arial" panose="020B0604020202020204" pitchFamily="34" charset="0"/>
                <a:ea typeface="Arial" panose="020B0604020202020204" pitchFamily="34" charset="0"/>
              </a:rPr>
              <a:t>In Tees Valley the approach has been similar to Edinburgh though we identified an older age group who needed targeted support in that region. </a:t>
            </a:r>
            <a:r>
              <a:rPr lang="en-GB" sz="1800">
                <a:effectLst/>
                <a:latin typeface="Arial" panose="020B0604020202020204" pitchFamily="34" charset="0"/>
                <a:ea typeface="Arial" panose="020B0604020202020204" pitchFamily="34" charset="0"/>
              </a:rPr>
              <a:t>A flexible fund </a:t>
            </a:r>
            <a:r>
              <a:rPr lang="en-GB" sz="1800" dirty="0">
                <a:effectLst/>
                <a:latin typeface="Arial" panose="020B0604020202020204" pitchFamily="34" charset="0"/>
                <a:ea typeface="Arial" panose="020B0604020202020204" pitchFamily="34" charset="0"/>
              </a:rPr>
              <a:t>benefitted individuals to retrain and move straight into available jobs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effectLst/>
                <a:latin typeface="Arial" panose="020B0604020202020204" pitchFamily="34" charset="0"/>
                <a:ea typeface="Arial" panose="020B0604020202020204" pitchFamily="34" charset="0"/>
              </a:rPr>
              <a:t>For Wales, we identified a need to address the skills required for the local growing tech sector, the need to address the lack of women in this sector and the negative impact the pandemic had had on women and work.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800" dirty="0">
              <a:effectLst/>
              <a:latin typeface="Arial" panose="020B0604020202020204" pitchFamily="34" charset="0"/>
              <a:ea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21D464-E093-4AD4-915C-DA8A3DC5AB5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6815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effectLst/>
                <a:latin typeface="Arial" panose="020B0604020202020204" pitchFamily="34" charset="0"/>
                <a:ea typeface="Arial" panose="020B0604020202020204" pitchFamily="34" charset="0"/>
              </a:rPr>
              <a:t>We are now about 70% of the way through the New Futures programme and most of the pilots are coming to an end in the next few weeks. There have been lots of highlights this year, including around 500 people training to reskill and around 200 people having started new careers. You can see some examples of jobs here – a real variety. Interim evaluation findings have shown other, perhaps less obvious but hugely important outcomes like increase in confidence, motivation and general improvements to well-being.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21D464-E093-4AD4-915C-DA8A3DC5AB5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9660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1" indent="-342900">
              <a:spcBef>
                <a:spcPct val="20000"/>
              </a:spcBef>
              <a:spcAft>
                <a:spcPts val="1800"/>
              </a:spcAft>
              <a:buFont typeface="Wingdings" panose="05000000000000000000" pitchFamily="2" charset="2"/>
              <a:buChar char="§"/>
              <a:defRPr/>
            </a:pPr>
            <a:r>
              <a:rPr kumimoji="0" lang="en-GB" sz="1800" i="0" u="none" strike="noStrike" kern="1200" cap="none" spc="0" normalizeH="0" baseline="0" noProof="0" dirty="0">
                <a:ln>
                  <a:noFill/>
                </a:ln>
                <a:solidFill>
                  <a:schemeClr val="tx1">
                    <a:lumMod val="75000"/>
                    <a:lumOff val="25000"/>
                  </a:schemeClr>
                </a:solidFill>
                <a:effectLst/>
                <a:uLnTx/>
                <a:uFillTx/>
                <a:latin typeface="Arial"/>
                <a:cs typeface="Arial"/>
              </a:rPr>
              <a:t>Significant</a:t>
            </a:r>
            <a:r>
              <a:rPr kumimoji="0" lang="en-GB" sz="1800" i="0" u="none" strike="noStrike" kern="1200" cap="none" spc="0" normalizeH="0" baseline="0" noProof="0" dirty="0">
                <a:ln>
                  <a:noFill/>
                </a:ln>
                <a:effectLst/>
                <a:uLnTx/>
                <a:uFillTx/>
                <a:latin typeface="Arial"/>
                <a:cs typeface="Arial"/>
              </a:rPr>
              <a:t> </a:t>
            </a:r>
            <a:r>
              <a:rPr kumimoji="0" lang="en-GB" sz="1800" b="1" i="0" u="none" strike="noStrike" kern="1200" cap="none" spc="0" normalizeH="0" baseline="0" noProof="0" dirty="0">
                <a:ln>
                  <a:noFill/>
                </a:ln>
                <a:solidFill>
                  <a:srgbClr val="EE7E3B"/>
                </a:solidFill>
                <a:effectLst/>
                <a:uLnTx/>
                <a:uFillTx/>
                <a:latin typeface="Arial"/>
                <a:cs typeface="Arial"/>
              </a:rPr>
              <a:t>milestones</a:t>
            </a:r>
            <a:r>
              <a:rPr kumimoji="0" lang="en-GB" sz="1800" b="1" i="0" u="none" strike="noStrike" kern="1200" cap="none" spc="0" normalizeH="0" baseline="0" noProof="0" dirty="0">
                <a:ln>
                  <a:noFill/>
                </a:ln>
                <a:effectLst/>
                <a:uLnTx/>
                <a:uFillTx/>
                <a:latin typeface="Arial"/>
                <a:cs typeface="Arial"/>
              </a:rPr>
              <a:t> </a:t>
            </a:r>
            <a:r>
              <a:rPr kumimoji="0" lang="en-GB" sz="1800" i="0" u="none" strike="noStrike" kern="1200" cap="none" spc="0" normalizeH="0" baseline="0" noProof="0" dirty="0">
                <a:ln>
                  <a:noFill/>
                </a:ln>
                <a:solidFill>
                  <a:schemeClr val="tx1">
                    <a:lumMod val="75000"/>
                    <a:lumOff val="25000"/>
                  </a:schemeClr>
                </a:solidFill>
                <a:effectLst/>
                <a:uLnTx/>
                <a:uFillTx/>
                <a:latin typeface="Arial"/>
                <a:cs typeface="Arial"/>
              </a:rPr>
              <a:t>(e.g. </a:t>
            </a:r>
            <a:r>
              <a:rPr lang="en-GB" sz="1800" dirty="0">
                <a:solidFill>
                  <a:schemeClr val="tx1">
                    <a:lumMod val="75000"/>
                    <a:lumOff val="25000"/>
                  </a:schemeClr>
                </a:solidFill>
                <a:latin typeface="Arial"/>
                <a:cs typeface="Arial"/>
              </a:rPr>
              <a:t>F</a:t>
            </a:r>
            <a:r>
              <a:rPr kumimoji="0" lang="en-GB" sz="1800" i="0" u="none" strike="noStrike" kern="1200" cap="none" spc="0" normalizeH="0" baseline="0" noProof="0" dirty="0" err="1">
                <a:ln>
                  <a:noFill/>
                </a:ln>
                <a:solidFill>
                  <a:schemeClr val="tx1">
                    <a:lumMod val="75000"/>
                    <a:lumOff val="25000"/>
                  </a:schemeClr>
                </a:solidFill>
                <a:effectLst/>
                <a:uLnTx/>
                <a:uFillTx/>
                <a:latin typeface="Arial"/>
                <a:cs typeface="Arial"/>
              </a:rPr>
              <a:t>irst</a:t>
            </a:r>
            <a:r>
              <a:rPr kumimoji="0" lang="en-GB" sz="1800" i="0" u="none" strike="noStrike" kern="1200" cap="none" spc="0" normalizeH="0" baseline="0" noProof="0" dirty="0">
                <a:ln>
                  <a:noFill/>
                </a:ln>
                <a:solidFill>
                  <a:schemeClr val="tx1">
                    <a:lumMod val="75000"/>
                    <a:lumOff val="25000"/>
                  </a:schemeClr>
                </a:solidFill>
                <a:effectLst/>
                <a:uLnTx/>
                <a:uFillTx/>
                <a:latin typeface="Arial"/>
                <a:cs typeface="Arial"/>
              </a:rPr>
              <a:t> 50 and first 150 people into new careers, pilots starting, pilots celebrating achievements)</a:t>
            </a:r>
            <a:endParaRPr lang="en-GB" sz="1800" i="0" u="none" strike="noStrike" kern="1200" cap="none" spc="0" normalizeH="0" baseline="0" noProof="0" dirty="0">
              <a:ln>
                <a:noFill/>
              </a:ln>
              <a:solidFill>
                <a:schemeClr val="tx1">
                  <a:lumMod val="75000"/>
                  <a:lumOff val="25000"/>
                </a:schemeClr>
              </a:solidFill>
              <a:effectLst/>
              <a:uLnTx/>
              <a:uFillTx/>
              <a:latin typeface="Arial"/>
              <a:cs typeface="Arial"/>
            </a:endParaRPr>
          </a:p>
          <a:p>
            <a:pPr marL="800100" lvl="1" indent="-342900">
              <a:spcBef>
                <a:spcPct val="20000"/>
              </a:spcBef>
              <a:spcAft>
                <a:spcPts val="1800"/>
              </a:spcAft>
              <a:buFont typeface="Wingdings" panose="05000000000000000000" pitchFamily="2" charset="2"/>
              <a:buChar char="§"/>
              <a:defRPr/>
            </a:pPr>
            <a:r>
              <a:rPr lang="en-GB" sz="1800" b="1" dirty="0">
                <a:solidFill>
                  <a:srgbClr val="264C59"/>
                </a:solidFill>
                <a:latin typeface="Arial"/>
                <a:cs typeface="Arial"/>
              </a:rPr>
              <a:t>Learning</a:t>
            </a:r>
            <a:r>
              <a:rPr lang="en-GB" sz="1800" b="1" dirty="0">
                <a:latin typeface="Arial"/>
                <a:cs typeface="Arial"/>
              </a:rPr>
              <a:t> </a:t>
            </a:r>
            <a:r>
              <a:rPr lang="en-GB" sz="1800" dirty="0">
                <a:solidFill>
                  <a:schemeClr val="tx1">
                    <a:lumMod val="75000"/>
                    <a:lumOff val="25000"/>
                  </a:schemeClr>
                </a:solidFill>
                <a:latin typeface="Arial"/>
                <a:cs typeface="Arial"/>
              </a:rPr>
              <a:t>from local delivery &amp; pilot evaluation</a:t>
            </a:r>
          </a:p>
          <a:p>
            <a:pPr marL="800100" lvl="1" indent="-342900">
              <a:spcBef>
                <a:spcPct val="20000"/>
              </a:spcBef>
              <a:spcAft>
                <a:spcPts val="1800"/>
              </a:spcAft>
              <a:buFont typeface="Wingdings" panose="05000000000000000000" pitchFamily="2" charset="2"/>
              <a:buChar char="§"/>
              <a:defRPr/>
            </a:pPr>
            <a:r>
              <a:rPr kumimoji="0" lang="en-GB" sz="1800" b="1" i="0" u="none" strike="noStrike" kern="1200" cap="none" spc="0" normalizeH="0" baseline="0" noProof="0" dirty="0">
                <a:ln>
                  <a:noFill/>
                </a:ln>
                <a:solidFill>
                  <a:srgbClr val="4D4D4D"/>
                </a:solidFill>
                <a:effectLst/>
                <a:uLnTx/>
                <a:uFillTx/>
                <a:latin typeface="Arial"/>
                <a:cs typeface="Arial"/>
              </a:rPr>
              <a:t>Policy &amp; research </a:t>
            </a:r>
            <a:r>
              <a:rPr kumimoji="0" lang="en-GB" sz="1800" i="0" u="none" strike="noStrike" kern="1200" cap="none" spc="0" normalizeH="0" baseline="0" noProof="0" dirty="0">
                <a:ln>
                  <a:noFill/>
                </a:ln>
                <a:solidFill>
                  <a:schemeClr val="tx1">
                    <a:lumMod val="75000"/>
                    <a:lumOff val="25000"/>
                  </a:schemeClr>
                </a:solidFill>
                <a:effectLst/>
                <a:uLnTx/>
                <a:uFillTx/>
                <a:latin typeface="Arial"/>
                <a:cs typeface="Arial"/>
              </a:rPr>
              <a:t>program</a:t>
            </a:r>
            <a:r>
              <a:rPr lang="en-GB" sz="1800" dirty="0">
                <a:solidFill>
                  <a:schemeClr val="tx1">
                    <a:lumMod val="75000"/>
                    <a:lumOff val="25000"/>
                  </a:schemeClr>
                </a:solidFill>
                <a:latin typeface="Arial"/>
                <a:cs typeface="Arial"/>
              </a:rPr>
              <a:t>me running alongside pilots </a:t>
            </a:r>
            <a:endParaRPr lang="en-GB" sz="1800" dirty="0">
              <a:solidFill>
                <a:schemeClr val="tx1">
                  <a:lumMod val="75000"/>
                  <a:lumOff val="2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800" dirty="0">
              <a:effectLst/>
              <a:latin typeface="Arial" panose="020B0604020202020204" pitchFamily="34" charset="0"/>
              <a:ea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21D464-E093-4AD4-915C-DA8A3DC5AB5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8909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800" dirty="0">
              <a:effectLst/>
              <a:latin typeface="Arial" panose="020B0604020202020204" pitchFamily="34" charset="0"/>
              <a:ea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21D464-E093-4AD4-915C-DA8A3DC5AB5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1492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6412FE-D603-4BFF-B647-0E70BF2ED0B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3493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3788188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222511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1249795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400" cap="all" baseline="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p:cNvSpPr>
            <a:spLocks noGrp="1"/>
          </p:cNvSpPr>
          <p:nvPr>
            <p:ph idx="1"/>
          </p:nvPr>
        </p:nvSpPr>
        <p:spPr/>
        <p:txBody>
          <a:bodyPr>
            <a:normAutofit/>
          </a:bodyPr>
          <a:lstStyle>
            <a:lvl1pPr>
              <a:defRPr sz="2400">
                <a:latin typeface="Arial" panose="020B0604020202020204" pitchFamily="34" charset="0"/>
                <a:cs typeface="Arial" panose="020B0604020202020204" pitchFamily="34" charset="0"/>
              </a:defRPr>
            </a:lvl1pPr>
            <a:lvl2pPr>
              <a:defRPr sz="2400" baseline="0">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fld id="{D2FD407D-F8D5-40FB-8DA1-00E0727D736A}" type="slidenum">
              <a:rPr lang="en-GB" smtClean="0"/>
              <a:pPr/>
              <a:t>‹#›</a:t>
            </a:fld>
            <a:endParaRPr lang="en-GB"/>
          </a:p>
        </p:txBody>
      </p:sp>
      <p:pic>
        <p:nvPicPr>
          <p:cNvPr id="7" name="Picture 2" descr="C:\Users\tim.allan\AppData\Local\Microsoft\Windows\Temporary Internet Files\Content.Outlook\EKZ3YZW5\NIACE White 300dpi English.png"/>
          <p:cNvPicPr>
            <a:picLocks noChangeAspect="1" noChangeArrowheads="1"/>
          </p:cNvPicPr>
          <p:nvPr userDrawn="1"/>
        </p:nvPicPr>
        <p:blipFill>
          <a:blip r:embed="rId2" cstate="print"/>
          <a:stretch>
            <a:fillRect/>
          </a:stretch>
        </p:blipFill>
        <p:spPr bwMode="auto">
          <a:xfrm>
            <a:off x="8933898" y="6272092"/>
            <a:ext cx="2730721" cy="325261"/>
          </a:xfrm>
          <a:prstGeom prst="rect">
            <a:avLst/>
          </a:prstGeom>
          <a:noFill/>
        </p:spPr>
      </p:pic>
      <p:cxnSp>
        <p:nvCxnSpPr>
          <p:cNvPr id="8" name="Straight Connector 7"/>
          <p:cNvCxnSpPr/>
          <p:nvPr userDrawn="1"/>
        </p:nvCxnSpPr>
        <p:spPr>
          <a:xfrm>
            <a:off x="623392" y="6093296"/>
            <a:ext cx="11041227"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5782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45501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597443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3504794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1107435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103697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2642161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67B901-6FE6-4E09-AFCE-2728F241589F}" type="datetimeFigureOut">
              <a:rPr lang="en-GB" smtClean="0"/>
              <a:pPr/>
              <a:t>11/10/2023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65023-0443-4C71-B939-23B03F546162}" type="slidenum">
              <a:rPr lang="en-GB" smtClean="0"/>
              <a:pPr/>
              <a:t>‹#›</a:t>
            </a:fld>
            <a:endParaRPr lang="en-GB"/>
          </a:p>
        </p:txBody>
      </p:sp>
    </p:spTree>
    <p:extLst>
      <p:ext uri="{BB962C8B-B14F-4D97-AF65-F5344CB8AC3E}">
        <p14:creationId xmlns:p14="http://schemas.microsoft.com/office/powerpoint/2010/main" val="250449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594">
            <a:alpha val="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67B901-6FE6-4E09-AFCE-2728F241589F}" type="datetimeFigureOut">
              <a:rPr lang="en-GB" smtClean="0"/>
              <a:pPr/>
              <a:t>11/10/2023</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65023-0443-4C71-B939-23B03F546162}" type="slidenum">
              <a:rPr lang="en-GB" smtClean="0"/>
              <a:pPr/>
              <a:t>‹#›</a:t>
            </a:fld>
            <a:endParaRPr lang="en-GB"/>
          </a:p>
        </p:txBody>
      </p:sp>
    </p:spTree>
    <p:extLst>
      <p:ext uri="{BB962C8B-B14F-4D97-AF65-F5344CB8AC3E}">
        <p14:creationId xmlns:p14="http://schemas.microsoft.com/office/powerpoint/2010/main" val="1167264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7818236" y="685800"/>
            <a:ext cx="3687964" cy="1524520"/>
          </a:xfrm>
          <a:custGeom>
            <a:avLst/>
            <a:gdLst/>
            <a:ahLst/>
            <a:cxnLst/>
            <a:rect l="l" t="t" r="r" b="b"/>
            <a:pathLst>
              <a:path w="5531946" h="2286780">
                <a:moveTo>
                  <a:pt x="0" y="0"/>
                </a:moveTo>
                <a:lnTo>
                  <a:pt x="5531946" y="0"/>
                </a:lnTo>
                <a:lnTo>
                  <a:pt x="5531946" y="2286780"/>
                </a:lnTo>
                <a:lnTo>
                  <a:pt x="0" y="2286780"/>
                </a:lnTo>
                <a:lnTo>
                  <a:pt x="0" y="0"/>
                </a:lnTo>
                <a:close/>
              </a:path>
            </a:pathLst>
          </a:custGeom>
          <a:blipFill>
            <a:blip r:embed="rId2"/>
            <a:stretch>
              <a:fillRect/>
            </a:stretch>
          </a:blipFill>
        </p:spPr>
      </p:sp>
      <p:sp>
        <p:nvSpPr>
          <p:cNvPr id="3" name="TextBox 3"/>
          <p:cNvSpPr txBox="1"/>
          <p:nvPr/>
        </p:nvSpPr>
        <p:spPr>
          <a:xfrm>
            <a:off x="685800" y="5493040"/>
            <a:ext cx="9567637" cy="270139"/>
          </a:xfrm>
          <a:prstGeom prst="rect">
            <a:avLst/>
          </a:prstGeom>
        </p:spPr>
        <p:txBody>
          <a:bodyPr lIns="0" tIns="0" rIns="0" bIns="0" rtlCol="0" anchor="t">
            <a:spAutoFit/>
          </a:bodyPr>
          <a:lstStyle/>
          <a:p>
            <a:pPr>
              <a:lnSpc>
                <a:spcPts val="2344"/>
              </a:lnSpc>
            </a:pPr>
            <a:r>
              <a:rPr lang="en-US" sz="1674">
                <a:solidFill>
                  <a:srgbClr val="A30F79"/>
                </a:solidFill>
                <a:latin typeface="League Spartan"/>
              </a:rPr>
              <a:t>Llais addysg bellach yng Nghymru  | </a:t>
            </a:r>
            <a:r>
              <a:rPr lang="en-US" sz="1674">
                <a:solidFill>
                  <a:srgbClr val="FFFFFF"/>
                </a:solidFill>
                <a:latin typeface="League Spartan"/>
              </a:rPr>
              <a:t> </a:t>
            </a:r>
            <a:r>
              <a:rPr lang="en-US" sz="1674">
                <a:solidFill>
                  <a:srgbClr val="512178"/>
                </a:solidFill>
                <a:latin typeface="League Spartan"/>
              </a:rPr>
              <a:t>The voice of further education in Wales</a:t>
            </a:r>
          </a:p>
        </p:txBody>
      </p:sp>
      <p:sp>
        <p:nvSpPr>
          <p:cNvPr id="4" name="TextBox 4"/>
          <p:cNvSpPr txBox="1"/>
          <p:nvPr/>
        </p:nvSpPr>
        <p:spPr>
          <a:xfrm>
            <a:off x="685800" y="1061348"/>
            <a:ext cx="6359721" cy="809389"/>
          </a:xfrm>
          <a:prstGeom prst="rect">
            <a:avLst/>
          </a:prstGeom>
        </p:spPr>
        <p:txBody>
          <a:bodyPr lIns="0" tIns="0" rIns="0" bIns="0" rtlCol="0" anchor="t">
            <a:spAutoFit/>
          </a:bodyPr>
          <a:lstStyle/>
          <a:p>
            <a:pPr algn="just">
              <a:lnSpc>
                <a:spcPts val="3299"/>
              </a:lnSpc>
            </a:pPr>
            <a:r>
              <a:rPr lang="en-US" sz="2356">
                <a:solidFill>
                  <a:srgbClr val="A30F79"/>
                </a:solidFill>
                <a:latin typeface="League Spartan"/>
              </a:rPr>
              <a:t>Cynhadledd Flynyddol 2023 </a:t>
            </a:r>
          </a:p>
          <a:p>
            <a:pPr algn="just">
              <a:lnSpc>
                <a:spcPts val="3299"/>
              </a:lnSpc>
            </a:pPr>
            <a:r>
              <a:rPr lang="en-US" sz="2356">
                <a:solidFill>
                  <a:srgbClr val="512178"/>
                </a:solidFill>
                <a:latin typeface="League Spartan"/>
              </a:rPr>
              <a:t>Annual Conference 2023</a:t>
            </a:r>
          </a:p>
        </p:txBody>
      </p:sp>
      <p:sp>
        <p:nvSpPr>
          <p:cNvPr id="5" name="TextBox 5"/>
          <p:cNvSpPr txBox="1"/>
          <p:nvPr/>
        </p:nvSpPr>
        <p:spPr>
          <a:xfrm>
            <a:off x="685800" y="2595018"/>
            <a:ext cx="9993239" cy="1231876"/>
          </a:xfrm>
          <a:prstGeom prst="rect">
            <a:avLst/>
          </a:prstGeom>
        </p:spPr>
        <p:txBody>
          <a:bodyPr lIns="0" tIns="0" rIns="0" bIns="0" rtlCol="0" anchor="t">
            <a:spAutoFit/>
          </a:bodyPr>
          <a:lstStyle/>
          <a:p>
            <a:pPr>
              <a:lnSpc>
                <a:spcPts val="3265"/>
              </a:lnSpc>
            </a:pPr>
            <a:r>
              <a:rPr lang="en-US" sz="2332">
                <a:solidFill>
                  <a:srgbClr val="A30F79"/>
                </a:solidFill>
                <a:latin typeface="League Spartan Bold"/>
              </a:rPr>
              <a:t>Dyfodol Newydd Cymru: Cefnogi menywod i fyd technoleg</a:t>
            </a:r>
          </a:p>
          <a:p>
            <a:pPr>
              <a:lnSpc>
                <a:spcPts val="3265"/>
              </a:lnSpc>
            </a:pPr>
            <a:endParaRPr lang="en-US" sz="2332">
              <a:solidFill>
                <a:srgbClr val="A30F79"/>
              </a:solidFill>
              <a:latin typeface="League Spartan Bold"/>
            </a:endParaRPr>
          </a:p>
          <a:p>
            <a:pPr>
              <a:lnSpc>
                <a:spcPts val="3265"/>
              </a:lnSpc>
              <a:spcBef>
                <a:spcPct val="0"/>
              </a:spcBef>
            </a:pPr>
            <a:r>
              <a:rPr lang="en-US" sz="2332">
                <a:solidFill>
                  <a:srgbClr val="512178"/>
                </a:solidFill>
                <a:latin typeface="League Spartan Bold"/>
              </a:rPr>
              <a:t>New Futures Wales: Supporting women into tech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79709" y="802579"/>
            <a:ext cx="9019713" cy="4731798"/>
          </a:xfrm>
        </p:spPr>
        <p:txBody>
          <a:bodyPr>
            <a:noAutofit/>
          </a:bodyPr>
          <a:lstStyle/>
          <a:p>
            <a:pPr algn="l">
              <a:lnSpc>
                <a:spcPct val="150000"/>
              </a:lnSpc>
              <a:spcAft>
                <a:spcPts val="2400"/>
              </a:spcAft>
            </a:pPr>
            <a:r>
              <a:rPr lang="en-GB" b="1" dirty="0">
                <a:solidFill>
                  <a:schemeClr val="bg1"/>
                </a:solidFill>
                <a:latin typeface="Arial"/>
                <a:ea typeface="Arial Unicode MS"/>
                <a:cs typeface="Arial"/>
              </a:rPr>
              <a:t>New Futures</a:t>
            </a:r>
            <a:br>
              <a:rPr lang="en-GB" b="1" dirty="0">
                <a:solidFill>
                  <a:schemeClr val="bg1"/>
                </a:solidFill>
                <a:latin typeface="Arial"/>
                <a:ea typeface="Arial Unicode MS"/>
                <a:cs typeface="Arial"/>
              </a:rPr>
            </a:br>
            <a:r>
              <a:rPr lang="en-GB" sz="3600" b="1" dirty="0">
                <a:solidFill>
                  <a:schemeClr val="bg1"/>
                </a:solidFill>
                <a:latin typeface="Arial"/>
                <a:ea typeface="Arial Unicode MS"/>
                <a:cs typeface="Arial"/>
              </a:rPr>
              <a:t>Background and lessons</a:t>
            </a:r>
            <a:br>
              <a:rPr lang="en-GB" sz="3600" b="1" dirty="0">
                <a:solidFill>
                  <a:schemeClr val="bg1"/>
                </a:solidFill>
                <a:latin typeface="Arial"/>
                <a:ea typeface="Arial Unicode MS"/>
                <a:cs typeface="Arial"/>
              </a:rPr>
            </a:br>
            <a:br>
              <a:rPr lang="en-GB" sz="3600" b="1" dirty="0">
                <a:solidFill>
                  <a:schemeClr val="bg1"/>
                </a:solidFill>
                <a:latin typeface="Arial"/>
                <a:ea typeface="Arial Unicode MS"/>
                <a:cs typeface="Arial"/>
              </a:rPr>
            </a:br>
            <a:r>
              <a:rPr lang="en-GB" sz="2400" b="1" dirty="0">
                <a:solidFill>
                  <a:schemeClr val="bg1"/>
                </a:solidFill>
                <a:latin typeface="Arial"/>
                <a:ea typeface="Arial Unicode MS"/>
                <a:cs typeface="Arial"/>
              </a:rPr>
              <a:t>Hannah Carmichael, Learning and Work Institute</a:t>
            </a:r>
            <a:endParaRPr lang="en-GB" sz="2400" dirty="0">
              <a:solidFill>
                <a:schemeClr val="bg1"/>
              </a:solidFill>
              <a:highlight>
                <a:srgbClr val="FFFF00"/>
              </a:highlight>
              <a:latin typeface="Arial" pitchFamily="34" charset="0"/>
              <a:ea typeface="Arial Unicode MS" pitchFamily="34" charset="-128"/>
              <a:cs typeface="Arial" pitchFamily="34" charset="0"/>
            </a:endParaRPr>
          </a:p>
        </p:txBody>
      </p:sp>
      <p:pic>
        <p:nvPicPr>
          <p:cNvPr id="1026" name="Picture 2" descr="C:\Users\tim.allan\AppData\Local\Microsoft\Windows\Temporary Internet Files\Content.Outlook\EKZ3YZW5\NIACE White 300dpi English.png"/>
          <p:cNvPicPr>
            <a:picLocks noChangeAspect="1" noChangeArrowheads="1"/>
          </p:cNvPicPr>
          <p:nvPr/>
        </p:nvPicPr>
        <p:blipFill>
          <a:blip r:embed="rId3" cstate="print"/>
          <a:stretch>
            <a:fillRect/>
          </a:stretch>
        </p:blipFill>
        <p:spPr bwMode="auto">
          <a:xfrm>
            <a:off x="8028702" y="5861273"/>
            <a:ext cx="2912139" cy="462493"/>
          </a:xfrm>
          <a:prstGeom prst="rect">
            <a:avLst/>
          </a:prstGeom>
          <a:noFill/>
        </p:spPr>
      </p:pic>
      <p:cxnSp>
        <p:nvCxnSpPr>
          <p:cNvPr id="7" name="Straight Connector 6"/>
          <p:cNvCxnSpPr>
            <a:cxnSpLocks/>
          </p:cNvCxnSpPr>
          <p:nvPr/>
        </p:nvCxnSpPr>
        <p:spPr>
          <a:xfrm>
            <a:off x="1165434" y="1323623"/>
            <a:ext cx="98611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4098319-99F2-4B42-83DF-BC937B26DB2E}"/>
              </a:ext>
            </a:extLst>
          </p:cNvPr>
          <p:cNvCxnSpPr>
            <a:cxnSpLocks/>
          </p:cNvCxnSpPr>
          <p:nvPr/>
        </p:nvCxnSpPr>
        <p:spPr>
          <a:xfrm>
            <a:off x="1079709" y="5511577"/>
            <a:ext cx="98611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3" descr="A qr code with a white background&#10;&#10;Description automatically generated">
            <a:extLst>
              <a:ext uri="{FF2B5EF4-FFF2-40B4-BE49-F238E27FC236}">
                <a16:creationId xmlns:a16="http://schemas.microsoft.com/office/drawing/2014/main" id="{A50150BA-99D4-DE25-D6C4-F36CAFE3B5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863290" y="1819924"/>
            <a:ext cx="2077551" cy="2081812"/>
          </a:xfrm>
          <a:prstGeom prst="rect">
            <a:avLst/>
          </a:prstGeom>
        </p:spPr>
      </p:pic>
    </p:spTree>
    <p:extLst>
      <p:ext uri="{BB962C8B-B14F-4D97-AF65-F5344CB8AC3E}">
        <p14:creationId xmlns:p14="http://schemas.microsoft.com/office/powerpoint/2010/main" val="3042680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063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561451" y="220226"/>
            <a:ext cx="8363271" cy="1143000"/>
          </a:xfrm>
        </p:spPr>
        <p:txBody>
          <a:bodyPr>
            <a:noAutofit/>
          </a:bodyPr>
          <a:lstStyle/>
          <a:p>
            <a:pPr algn="l"/>
            <a:r>
              <a:rPr lang="en-GB" sz="3600" b="1" cap="none" dirty="0">
                <a:solidFill>
                  <a:srgbClr val="4D4D4D"/>
                </a:solidFill>
                <a:ea typeface="Arial Unicode MS" pitchFamily="34" charset="-128"/>
              </a:rPr>
              <a:t>What is New Futures? </a:t>
            </a:r>
          </a:p>
        </p:txBody>
      </p:sp>
      <p:pic>
        <p:nvPicPr>
          <p:cNvPr id="6" name="Picture 5" descr="Logo, company name&#10;&#10;Description automatically generated">
            <a:extLst>
              <a:ext uri="{FF2B5EF4-FFF2-40B4-BE49-F238E27FC236}">
                <a16:creationId xmlns:a16="http://schemas.microsoft.com/office/drawing/2014/main" id="{0BE31368-46D5-403F-B4CB-F0FB23BD0F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0647" y="6002259"/>
            <a:ext cx="4451175" cy="727687"/>
          </a:xfrm>
          <a:prstGeom prst="rect">
            <a:avLst/>
          </a:prstGeom>
        </p:spPr>
      </p:pic>
      <p:sp>
        <p:nvSpPr>
          <p:cNvPr id="4" name="TextBox 3">
            <a:extLst>
              <a:ext uri="{FF2B5EF4-FFF2-40B4-BE49-F238E27FC236}">
                <a16:creationId xmlns:a16="http://schemas.microsoft.com/office/drawing/2014/main" id="{50ABD246-01F7-23D5-6F14-BD8390B03ED7}"/>
              </a:ext>
            </a:extLst>
          </p:cNvPr>
          <p:cNvSpPr txBox="1"/>
          <p:nvPr/>
        </p:nvSpPr>
        <p:spPr>
          <a:xfrm>
            <a:off x="1210870" y="1171010"/>
            <a:ext cx="9450431" cy="4632037"/>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ct val="20000"/>
              </a:spcBef>
              <a:spcAft>
                <a:spcPts val="1800"/>
              </a:spcAft>
              <a:buClrTx/>
              <a:buSzTx/>
              <a:buFont typeface="Arial" pitchFamily="34" charset="0"/>
              <a:buNone/>
              <a:tabLst/>
              <a:defRPr/>
            </a:pPr>
            <a:r>
              <a:rPr lang="en-GB" sz="2000" b="1" dirty="0">
                <a:solidFill>
                  <a:schemeClr val="tx1">
                    <a:lumMod val="75000"/>
                    <a:lumOff val="25000"/>
                  </a:schemeClr>
                </a:solidFill>
                <a:latin typeface="Arial"/>
                <a:cs typeface="Arial"/>
              </a:rPr>
              <a:t>What?</a:t>
            </a:r>
            <a:endParaRPr lang="en-GB" sz="2000" b="1" i="0" u="none" strike="noStrike" kern="1200" cap="none" spc="0" normalizeH="0" baseline="0" noProof="0" dirty="0">
              <a:ln>
                <a:noFill/>
              </a:ln>
              <a:solidFill>
                <a:schemeClr val="tx1">
                  <a:lumMod val="75000"/>
                  <a:lumOff val="25000"/>
                </a:schemeClr>
              </a:solidFill>
              <a:effectLst/>
              <a:uLnTx/>
              <a:uFillTx/>
              <a:latin typeface="Arial"/>
              <a:cs typeface="Arial"/>
            </a:endParaRPr>
          </a:p>
          <a:p>
            <a:pPr marL="342900" indent="-342900">
              <a:spcBef>
                <a:spcPct val="20000"/>
              </a:spcBef>
              <a:spcAft>
                <a:spcPts val="1800"/>
              </a:spcAft>
              <a:buFont typeface="Wingdings" panose="05000000000000000000" pitchFamily="2" charset="2"/>
              <a:buChar char="§"/>
              <a:defRPr/>
            </a:pPr>
            <a:r>
              <a:rPr kumimoji="0" lang="en-GB" sz="2000" b="0" i="0" u="none" strike="noStrike" kern="1200" cap="none" spc="0" normalizeH="0" baseline="0" noProof="0" dirty="0">
                <a:ln>
                  <a:noFill/>
                </a:ln>
                <a:solidFill>
                  <a:schemeClr val="tx1">
                    <a:lumMod val="75000"/>
                    <a:lumOff val="25000"/>
                  </a:schemeClr>
                </a:solidFill>
                <a:effectLst/>
                <a:uLnTx/>
                <a:uFillTx/>
                <a:latin typeface="Arial"/>
                <a:cs typeface="Arial"/>
              </a:rPr>
              <a:t>Three-year </a:t>
            </a:r>
            <a:r>
              <a:rPr lang="en-GB" sz="2000" dirty="0">
                <a:solidFill>
                  <a:schemeClr val="tx1">
                    <a:lumMod val="75000"/>
                    <a:lumOff val="25000"/>
                  </a:schemeClr>
                </a:solidFill>
                <a:latin typeface="Arial"/>
                <a:cs typeface="Arial"/>
              </a:rPr>
              <a:t>(Jan 2021- March 2024) </a:t>
            </a:r>
            <a:r>
              <a:rPr kumimoji="0" lang="en-GB" sz="2000" b="0" i="0" u="none" strike="noStrike" kern="1200" cap="none" spc="0" normalizeH="0" baseline="0" noProof="0" dirty="0">
                <a:ln>
                  <a:noFill/>
                </a:ln>
                <a:solidFill>
                  <a:schemeClr val="tx1">
                    <a:lumMod val="75000"/>
                    <a:lumOff val="25000"/>
                  </a:schemeClr>
                </a:solidFill>
                <a:effectLst/>
                <a:uLnTx/>
                <a:uFillTx/>
                <a:latin typeface="Arial"/>
                <a:cs typeface="Arial"/>
              </a:rPr>
              <a:t>programme funded by the Covid-19 Support Fund (established by the Association of British Insurers) to tackle the spike in unemployment that happened as a result of the Covid-19 pandemic</a:t>
            </a:r>
            <a:endParaRPr lang="en-GB" sz="2000" b="0" i="0" u="none" strike="noStrike" kern="1200" cap="none" spc="0" normalizeH="0" baseline="0" noProof="0" dirty="0">
              <a:ln>
                <a:noFill/>
              </a:ln>
              <a:solidFill>
                <a:schemeClr val="tx1">
                  <a:lumMod val="75000"/>
                  <a:lumOff val="25000"/>
                </a:schemeClr>
              </a:solidFill>
              <a:effectLst/>
              <a:uLnTx/>
              <a:uFillTx/>
              <a:latin typeface="Arial"/>
              <a:cs typeface="Arial"/>
            </a:endParaRPr>
          </a:p>
          <a:p>
            <a:pPr marL="342900" indent="-342900">
              <a:spcBef>
                <a:spcPct val="20000"/>
              </a:spcBef>
              <a:spcAft>
                <a:spcPts val="1800"/>
              </a:spcAft>
              <a:buFont typeface="Wingdings" panose="05000000000000000000" pitchFamily="2" charset="2"/>
              <a:buChar char="§"/>
              <a:defRPr/>
            </a:pPr>
            <a:r>
              <a:rPr kumimoji="0" lang="en-GB" sz="2000" b="0" i="0" u="none" strike="noStrike" kern="1200" cap="none" spc="0" normalizeH="0" baseline="0" noProof="0" dirty="0">
                <a:ln>
                  <a:noFill/>
                </a:ln>
                <a:solidFill>
                  <a:schemeClr val="tx1">
                    <a:lumMod val="75000"/>
                    <a:lumOff val="25000"/>
                  </a:schemeClr>
                </a:solidFill>
                <a:effectLst/>
                <a:uLnTx/>
                <a:uFillTx/>
                <a:latin typeface="Arial"/>
                <a:cs typeface="Arial"/>
              </a:rPr>
              <a:t>Four place-based pilots in Belfast, Edinburgh, Tees Valley and Wales, providing tailored and targeted outreach activity to </a:t>
            </a:r>
            <a:r>
              <a:rPr lang="en-GB" sz="2000" dirty="0">
                <a:solidFill>
                  <a:schemeClr val="tx1">
                    <a:lumMod val="75000"/>
                    <a:lumOff val="25000"/>
                  </a:schemeClr>
                </a:solidFill>
                <a:latin typeface="Arial"/>
                <a:cs typeface="Arial"/>
              </a:rPr>
              <a:t>support workers to reskill to enable them to secure a new job in a different sector</a:t>
            </a:r>
          </a:p>
          <a:p>
            <a:pPr>
              <a:spcBef>
                <a:spcPct val="20000"/>
              </a:spcBef>
              <a:spcAft>
                <a:spcPts val="1800"/>
              </a:spcAft>
              <a:defRPr/>
            </a:pPr>
            <a:r>
              <a:rPr kumimoji="0" lang="en-GB" sz="2000" b="1" i="0" u="none" strike="noStrike" kern="1200" cap="none" spc="0" normalizeH="0" baseline="0" noProof="0" dirty="0">
                <a:ln>
                  <a:noFill/>
                </a:ln>
                <a:solidFill>
                  <a:schemeClr val="tx1">
                    <a:lumMod val="75000"/>
                    <a:lumOff val="25000"/>
                  </a:schemeClr>
                </a:solidFill>
                <a:effectLst/>
                <a:uLnTx/>
                <a:uFillTx/>
                <a:latin typeface="Arial"/>
                <a:cs typeface="Arial"/>
              </a:rPr>
              <a:t>Why?</a:t>
            </a:r>
            <a:endParaRPr lang="en-GB" sz="2000" b="1" i="0" u="none" strike="noStrike" kern="1200" cap="none" spc="0" normalizeH="0" baseline="0" noProof="0" dirty="0">
              <a:ln>
                <a:noFill/>
              </a:ln>
              <a:solidFill>
                <a:schemeClr val="tx1">
                  <a:lumMod val="75000"/>
                  <a:lumOff val="25000"/>
                </a:schemeClr>
              </a:solidFill>
              <a:effectLst/>
              <a:uLnTx/>
              <a:uFillTx/>
              <a:latin typeface="Arial"/>
              <a:cs typeface="Arial"/>
            </a:endParaRPr>
          </a:p>
          <a:p>
            <a:pPr marL="342900" indent="-342900">
              <a:spcBef>
                <a:spcPct val="20000"/>
              </a:spcBef>
              <a:spcAft>
                <a:spcPts val="1800"/>
              </a:spcAft>
              <a:buFont typeface="Wingdings" panose="05000000000000000000" pitchFamily="2" charset="2"/>
              <a:buChar char="§"/>
              <a:defRPr/>
            </a:pPr>
            <a:r>
              <a:rPr lang="en-GB" sz="2000" dirty="0">
                <a:solidFill>
                  <a:schemeClr val="tx1">
                    <a:lumMod val="75000"/>
                    <a:lumOff val="25000"/>
                  </a:schemeClr>
                </a:solidFill>
                <a:latin typeface="Arial"/>
                <a:cs typeface="Arial"/>
              </a:rPr>
              <a:t>Engage at risk workers and develop local skills provision</a:t>
            </a:r>
          </a:p>
          <a:p>
            <a:pPr marL="342900" indent="-342900">
              <a:spcBef>
                <a:spcPct val="20000"/>
              </a:spcBef>
              <a:spcAft>
                <a:spcPts val="1800"/>
              </a:spcAft>
              <a:buFont typeface="Wingdings" panose="05000000000000000000" pitchFamily="2" charset="2"/>
              <a:buChar char="§"/>
              <a:defRPr/>
            </a:pPr>
            <a:r>
              <a:rPr lang="en-GB" sz="2000" dirty="0">
                <a:solidFill>
                  <a:schemeClr val="tx1">
                    <a:lumMod val="75000"/>
                    <a:lumOff val="25000"/>
                  </a:schemeClr>
                </a:solidFill>
                <a:latin typeface="Arial"/>
                <a:cs typeface="Arial"/>
              </a:rPr>
              <a:t>Understanding what works in supporting reskilling for career change</a:t>
            </a:r>
          </a:p>
        </p:txBody>
      </p:sp>
      <p:pic>
        <p:nvPicPr>
          <p:cNvPr id="2" name="Graphic 2" descr="Map with pin outline">
            <a:extLst>
              <a:ext uri="{FF2B5EF4-FFF2-40B4-BE49-F238E27FC236}">
                <a16:creationId xmlns:a16="http://schemas.microsoft.com/office/drawing/2014/main" id="{B4C415D7-11DC-CF3D-63F6-278BF8E915E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7078" y="2936915"/>
            <a:ext cx="914400" cy="914400"/>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3C745DCD-22B9-05C1-A298-ED972C23F4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3495" y="1979533"/>
            <a:ext cx="1007983" cy="444923"/>
          </a:xfrm>
          <a:prstGeom prst="rect">
            <a:avLst/>
          </a:prstGeom>
        </p:spPr>
      </p:pic>
      <p:pic>
        <p:nvPicPr>
          <p:cNvPr id="12" name="Graphic 11" descr="Lightbulb and gear outline">
            <a:extLst>
              <a:ext uri="{FF2B5EF4-FFF2-40B4-BE49-F238E27FC236}">
                <a16:creationId xmlns:a16="http://schemas.microsoft.com/office/drawing/2014/main" id="{24B23356-C1DC-07FB-C4A0-CEAAEAF2812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96470" y="4772590"/>
            <a:ext cx="914400" cy="914400"/>
          </a:xfrm>
          <a:prstGeom prst="rect">
            <a:avLst/>
          </a:prstGeom>
        </p:spPr>
      </p:pic>
    </p:spTree>
    <p:extLst>
      <p:ext uri="{BB962C8B-B14F-4D97-AF65-F5344CB8AC3E}">
        <p14:creationId xmlns:p14="http://schemas.microsoft.com/office/powerpoint/2010/main" val="40359945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063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descr="Logo, company name&#10;&#10;Description automatically generated">
            <a:extLst>
              <a:ext uri="{FF2B5EF4-FFF2-40B4-BE49-F238E27FC236}">
                <a16:creationId xmlns:a16="http://schemas.microsoft.com/office/drawing/2014/main" id="{0BE31368-46D5-403F-B4CB-F0FB23BD0F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0647" y="6002259"/>
            <a:ext cx="4451175" cy="727687"/>
          </a:xfrm>
          <a:prstGeom prst="rect">
            <a:avLst/>
          </a:prstGeom>
        </p:spPr>
      </p:pic>
      <p:sp>
        <p:nvSpPr>
          <p:cNvPr id="3" name="Title 2">
            <a:extLst>
              <a:ext uri="{FF2B5EF4-FFF2-40B4-BE49-F238E27FC236}">
                <a16:creationId xmlns:a16="http://schemas.microsoft.com/office/drawing/2014/main" id="{6373EEEC-83D8-5907-F9F0-68E2E0491292}"/>
              </a:ext>
            </a:extLst>
          </p:cNvPr>
          <p:cNvSpPr txBox="1">
            <a:spLocks noGrp="1"/>
          </p:cNvSpPr>
          <p:nvPr>
            <p:ph type="title"/>
          </p:nvPr>
        </p:nvSpPr>
        <p:spPr>
          <a:xfrm flipH="1">
            <a:off x="561975" y="441537"/>
            <a:ext cx="8362950" cy="646331"/>
          </a:xfrm>
          <a:prstGeom prst="rect">
            <a:avLst/>
          </a:prstGeom>
          <a:noFill/>
        </p:spPr>
        <p:txBody>
          <a:bodyPr wrap="square" rtlCol="0">
            <a:spAutoFit/>
          </a:bodyPr>
          <a:lstStyle/>
          <a:p>
            <a:pPr algn="l"/>
            <a:r>
              <a:rPr lang="en-GB" sz="3600" b="1" cap="none" dirty="0">
                <a:solidFill>
                  <a:srgbClr val="4D4D4D"/>
                </a:solidFill>
                <a:ea typeface="Arial Unicode MS" pitchFamily="34" charset="-128"/>
              </a:rPr>
              <a:t>Pilot summaries</a:t>
            </a:r>
            <a:endParaRPr lang="en-GB" sz="3600" dirty="0"/>
          </a:p>
        </p:txBody>
      </p:sp>
      <p:sp>
        <p:nvSpPr>
          <p:cNvPr id="5" name="TextBox 4">
            <a:extLst>
              <a:ext uri="{FF2B5EF4-FFF2-40B4-BE49-F238E27FC236}">
                <a16:creationId xmlns:a16="http://schemas.microsoft.com/office/drawing/2014/main" id="{298C926E-00A3-83CC-5F94-F4ED786F3406}"/>
              </a:ext>
            </a:extLst>
          </p:cNvPr>
          <p:cNvSpPr txBox="1"/>
          <p:nvPr/>
        </p:nvSpPr>
        <p:spPr>
          <a:xfrm>
            <a:off x="683582" y="1171009"/>
            <a:ext cx="10449016" cy="4708981"/>
          </a:xfrm>
          <a:prstGeom prst="rect">
            <a:avLst/>
          </a:prstGeom>
          <a:noFill/>
        </p:spPr>
        <p:txBody>
          <a:bodyPr wrap="square" lIns="91440" tIns="45720" rIns="91440" bIns="45720" anchor="t">
            <a:spAutoFit/>
          </a:bodyPr>
          <a:lstStyle/>
          <a:p>
            <a:r>
              <a:rPr lang="en-GB" sz="2000" b="1" dirty="0">
                <a:solidFill>
                  <a:srgbClr val="EE7E3B"/>
                </a:solidFill>
                <a:latin typeface="Arial" panose="020B0604020202020204" pitchFamily="34" charset="0"/>
                <a:cs typeface="Arial" panose="020B0604020202020204" pitchFamily="34" charset="0"/>
              </a:rPr>
              <a:t>Belfast</a:t>
            </a:r>
          </a:p>
          <a:p>
            <a:pPr marL="285750" indent="-285750">
              <a:buFont typeface="Arial" panose="020B0604020202020204" pitchFamily="34" charset="0"/>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Lead by Belfast City Council</a:t>
            </a:r>
          </a:p>
          <a:p>
            <a:pPr marL="285750" indent="-285750">
              <a:buFont typeface="Arial" panose="020B0604020202020204" pitchFamily="34" charset="0"/>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Make a career change to tech sector by completing a 16 week full-time tech academy</a:t>
            </a:r>
          </a:p>
          <a:p>
            <a:endParaRPr lang="en-GB" sz="2000"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rgbClr val="EE7E3B"/>
                </a:solidFill>
                <a:latin typeface="Arial" panose="020B0604020202020204" pitchFamily="34" charset="0"/>
                <a:cs typeface="Arial" panose="020B0604020202020204" pitchFamily="34" charset="0"/>
              </a:rPr>
              <a:t>Edinburgh</a:t>
            </a:r>
          </a:p>
          <a:p>
            <a:pPr marL="285750" indent="-285750">
              <a:buFont typeface="Arial" panose="020B0604020202020204" pitchFamily="34" charset="0"/>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Lead by Capital City Partnership </a:t>
            </a:r>
          </a:p>
          <a:p>
            <a:pPr marL="285750" indent="-285750">
              <a:buFont typeface="Arial" panose="020B0604020202020204" pitchFamily="34" charset="0"/>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Testing flexible, person-centred careers advice and coaching</a:t>
            </a:r>
          </a:p>
          <a:p>
            <a:pPr marL="285750" indent="-285750">
              <a:buFont typeface="Arial" panose="020B0604020202020204" pitchFamily="34" charset="0"/>
              <a:buChar char="•"/>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rgbClr val="EE7E3B"/>
                </a:solidFill>
                <a:latin typeface="Arial" panose="020B0604020202020204" pitchFamily="34" charset="0"/>
                <a:cs typeface="Arial" panose="020B0604020202020204" pitchFamily="34" charset="0"/>
              </a:rPr>
              <a:t>Tees Valley</a:t>
            </a:r>
          </a:p>
          <a:p>
            <a:pPr marL="285750" indent="-285750">
              <a:buFont typeface="Arial" panose="020B0604020202020204" pitchFamily="34" charset="0"/>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Lead by Tees Valley Combined Authority </a:t>
            </a:r>
          </a:p>
          <a:p>
            <a:pPr marL="285750" indent="-285750">
              <a:buFont typeface="Arial" panose="020B0604020202020204" pitchFamily="34" charset="0"/>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Focus on skilled and holistic careers coaching</a:t>
            </a:r>
          </a:p>
          <a:p>
            <a:pPr marL="285750" indent="-285750">
              <a:buFont typeface="Arial" panose="020B0604020202020204" pitchFamily="34" charset="0"/>
              <a:buChar char="•"/>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rgbClr val="EE7E3B"/>
                </a:solidFill>
                <a:latin typeface="Arial" panose="020B0604020202020204" pitchFamily="34" charset="0"/>
                <a:cs typeface="Arial" panose="020B0604020202020204" pitchFamily="34" charset="0"/>
              </a:rPr>
              <a:t>Wales</a:t>
            </a:r>
          </a:p>
          <a:p>
            <a:pPr marL="285750" indent="-285750">
              <a:buFont typeface="Arial" panose="020B0604020202020204" pitchFamily="34" charset="0"/>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Lead by </a:t>
            </a:r>
            <a:r>
              <a:rPr lang="en-GB" sz="2000" dirty="0" err="1">
                <a:solidFill>
                  <a:schemeClr val="tx1">
                    <a:lumMod val="75000"/>
                    <a:lumOff val="25000"/>
                  </a:schemeClr>
                </a:solidFill>
                <a:latin typeface="Arial" panose="020B0604020202020204" pitchFamily="34" charset="0"/>
                <a:cs typeface="Arial" panose="020B0604020202020204" pitchFamily="34" charset="0"/>
              </a:rPr>
              <a:t>Chwarae</a:t>
            </a:r>
            <a:r>
              <a:rPr lang="en-GB" sz="2000" dirty="0">
                <a:solidFill>
                  <a:schemeClr val="tx1">
                    <a:lumMod val="75000"/>
                    <a:lumOff val="25000"/>
                  </a:schemeClr>
                </a:solidFill>
                <a:latin typeface="Arial" panose="020B0604020202020204" pitchFamily="34" charset="0"/>
                <a:cs typeface="Arial" panose="020B0604020202020204" pitchFamily="34" charset="0"/>
              </a:rPr>
              <a:t> Teg</a:t>
            </a:r>
          </a:p>
          <a:p>
            <a:pPr marL="285750" indent="-285750">
              <a:buFont typeface="Arial" panose="020B0604020202020204" pitchFamily="34" charset="0"/>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Supporting women to change career into the digital sector</a:t>
            </a:r>
          </a:p>
        </p:txBody>
      </p:sp>
    </p:spTree>
    <p:extLst>
      <p:ext uri="{BB962C8B-B14F-4D97-AF65-F5344CB8AC3E}">
        <p14:creationId xmlns:p14="http://schemas.microsoft.com/office/powerpoint/2010/main" val="332687219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063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523875" y="198438"/>
            <a:ext cx="8363271" cy="1143000"/>
          </a:xfrm>
        </p:spPr>
        <p:txBody>
          <a:bodyPr>
            <a:noAutofit/>
          </a:bodyPr>
          <a:lstStyle/>
          <a:p>
            <a:pPr algn="l"/>
            <a:r>
              <a:rPr lang="en-GB" sz="3600" b="1" cap="none" dirty="0">
                <a:solidFill>
                  <a:srgbClr val="4D4D4D"/>
                </a:solidFill>
                <a:ea typeface="Arial Unicode MS" pitchFamily="34" charset="-128"/>
              </a:rPr>
              <a:t>Highlights</a:t>
            </a:r>
          </a:p>
        </p:txBody>
      </p:sp>
      <p:pic>
        <p:nvPicPr>
          <p:cNvPr id="6" name="Picture 5" descr="Logo, company name&#10;&#10;Description automatically generated">
            <a:extLst>
              <a:ext uri="{FF2B5EF4-FFF2-40B4-BE49-F238E27FC236}">
                <a16:creationId xmlns:a16="http://schemas.microsoft.com/office/drawing/2014/main" id="{0BE31368-46D5-403F-B4CB-F0FB23BD0F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00925" y="6111263"/>
            <a:ext cx="4451175" cy="727687"/>
          </a:xfrm>
          <a:prstGeom prst="rect">
            <a:avLst/>
          </a:prstGeom>
        </p:spPr>
      </p:pic>
      <p:sp>
        <p:nvSpPr>
          <p:cNvPr id="3" name="TextBox 2">
            <a:extLst>
              <a:ext uri="{FF2B5EF4-FFF2-40B4-BE49-F238E27FC236}">
                <a16:creationId xmlns:a16="http://schemas.microsoft.com/office/drawing/2014/main" id="{BEF36C72-643D-BEAF-681E-8079499C2512}"/>
              </a:ext>
            </a:extLst>
          </p:cNvPr>
          <p:cNvSpPr txBox="1"/>
          <p:nvPr/>
        </p:nvSpPr>
        <p:spPr>
          <a:xfrm>
            <a:off x="523875" y="1103010"/>
            <a:ext cx="10736580" cy="4651979"/>
          </a:xfrm>
          <a:prstGeom prst="rect">
            <a:avLst/>
          </a:prstGeom>
          <a:noFill/>
        </p:spPr>
        <p:txBody>
          <a:bodyPr wrap="square" rtlCol="0">
            <a:spAutoFit/>
          </a:bodyPr>
          <a:lstStyle/>
          <a:p>
            <a:pPr>
              <a:lnSpc>
                <a:spcPct val="150000"/>
              </a:lnSpc>
            </a:pPr>
            <a:r>
              <a:rPr lang="en-GB" sz="3000" b="1" dirty="0">
                <a:solidFill>
                  <a:srgbClr val="EE7E3B"/>
                </a:solidFill>
                <a:latin typeface="Arial" panose="020B0604020202020204" pitchFamily="34" charset="0"/>
                <a:cs typeface="Arial" panose="020B0604020202020204" pitchFamily="34" charset="0"/>
              </a:rPr>
              <a:t>493</a:t>
            </a:r>
            <a:r>
              <a:rPr lang="en-GB" sz="2000" dirty="0">
                <a:solidFill>
                  <a:srgbClr val="EE7E3B"/>
                </a:solidFill>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people have started training to reskill</a:t>
            </a:r>
          </a:p>
          <a:p>
            <a:pPr>
              <a:lnSpc>
                <a:spcPct val="150000"/>
              </a:lnSpc>
            </a:pPr>
            <a:r>
              <a:rPr lang="en-GB" sz="3000" b="1" dirty="0">
                <a:solidFill>
                  <a:srgbClr val="EE7E3B"/>
                </a:solidFill>
                <a:latin typeface="Arial" panose="020B0604020202020204" pitchFamily="34" charset="0"/>
                <a:cs typeface="Arial" panose="020B0604020202020204" pitchFamily="34" charset="0"/>
              </a:rPr>
              <a:t>184</a:t>
            </a:r>
            <a:r>
              <a:rPr lang="en-GB" sz="2000" dirty="0">
                <a:solidFill>
                  <a:srgbClr val="EE7E3B"/>
                </a:solidFill>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people have started jobs in a career that is new to them</a:t>
            </a:r>
          </a:p>
          <a:p>
            <a:pPr>
              <a:lnSpc>
                <a:spcPct val="150000"/>
              </a:lnSpc>
            </a:pPr>
            <a:r>
              <a:rPr lang="en-GB" sz="1600" dirty="0">
                <a:solidFill>
                  <a:schemeClr val="tx1">
                    <a:lumMod val="75000"/>
                    <a:lumOff val="25000"/>
                  </a:schemeClr>
                </a:solidFill>
                <a:latin typeface="Arial" panose="020B0604020202020204" pitchFamily="34" charset="0"/>
                <a:cs typeface="Arial" panose="020B0604020202020204" pitchFamily="34" charset="0"/>
              </a:rPr>
              <a:t>(as at end of August 2023)</a:t>
            </a:r>
          </a:p>
          <a:p>
            <a:pPr marL="457200" indent="-457200">
              <a:lnSpc>
                <a:spcPct val="150000"/>
              </a:lnSpc>
              <a:buFont typeface="Wingdings" panose="05000000000000000000" pitchFamily="2" charset="2"/>
              <a:buChar char="§"/>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GB" sz="2000" b="1" dirty="0">
                <a:solidFill>
                  <a:srgbClr val="EE7E3B"/>
                </a:solidFill>
                <a:latin typeface="Arial" panose="020B0604020202020204" pitchFamily="34" charset="0"/>
                <a:cs typeface="Arial" panose="020B0604020202020204" pitchFamily="34" charset="0"/>
              </a:rPr>
              <a:t>Other outcomes</a:t>
            </a:r>
          </a:p>
          <a:p>
            <a:pPr marL="457200" indent="-457200">
              <a:lnSpc>
                <a:spcPct val="150000"/>
              </a:lnSpc>
              <a:buFont typeface="Wingdings" panose="05000000000000000000" pitchFamily="2" charset="2"/>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Increase in confidence</a:t>
            </a:r>
          </a:p>
          <a:p>
            <a:pPr marL="457200" indent="-457200">
              <a:lnSpc>
                <a:spcPct val="150000"/>
              </a:lnSpc>
              <a:buFont typeface="Wingdings" panose="05000000000000000000" pitchFamily="2" charset="2"/>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Increase in motivation</a:t>
            </a:r>
          </a:p>
          <a:p>
            <a:pPr marL="457200" indent="-457200">
              <a:lnSpc>
                <a:spcPct val="150000"/>
              </a:lnSpc>
              <a:buFont typeface="Wingdings" panose="05000000000000000000" pitchFamily="2" charset="2"/>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Better understanding of how to look for jobs</a:t>
            </a:r>
          </a:p>
          <a:p>
            <a:pPr marL="457200" indent="-457200">
              <a:lnSpc>
                <a:spcPct val="150000"/>
              </a:lnSpc>
              <a:buFont typeface="Wingdings" panose="05000000000000000000" pitchFamily="2" charset="2"/>
              <a:buChar char="§"/>
            </a:pPr>
            <a:r>
              <a:rPr lang="en-GB" sz="2000" dirty="0">
                <a:solidFill>
                  <a:schemeClr val="tx1">
                    <a:lumMod val="75000"/>
                    <a:lumOff val="25000"/>
                  </a:schemeClr>
                </a:solidFill>
                <a:latin typeface="Arial" panose="020B0604020202020204" pitchFamily="34" charset="0"/>
                <a:cs typeface="Arial" panose="020B0604020202020204" pitchFamily="34" charset="0"/>
              </a:rPr>
              <a:t>Improvements to well-being more generally</a:t>
            </a:r>
          </a:p>
        </p:txBody>
      </p:sp>
      <p:sp>
        <p:nvSpPr>
          <p:cNvPr id="4" name="TextBox 3">
            <a:extLst>
              <a:ext uri="{FF2B5EF4-FFF2-40B4-BE49-F238E27FC236}">
                <a16:creationId xmlns:a16="http://schemas.microsoft.com/office/drawing/2014/main" id="{CBCEDDAB-6370-B91F-5AB6-C6A36DD95DFC}"/>
              </a:ext>
            </a:extLst>
          </p:cNvPr>
          <p:cNvSpPr txBox="1"/>
          <p:nvPr/>
        </p:nvSpPr>
        <p:spPr>
          <a:xfrm flipH="1">
            <a:off x="10797539" y="1409700"/>
            <a:ext cx="213361" cy="646331"/>
          </a:xfrm>
          <a:prstGeom prst="rect">
            <a:avLst/>
          </a:prstGeom>
          <a:noFill/>
        </p:spPr>
        <p:txBody>
          <a:bodyPr wrap="square" rtlCol="0">
            <a:spAutoFit/>
          </a:bodyPr>
          <a:lstStyle/>
          <a:p>
            <a:endParaRPr lang="en-GB" dirty="0"/>
          </a:p>
          <a:p>
            <a:endParaRPr lang="en-GB" dirty="0"/>
          </a:p>
        </p:txBody>
      </p:sp>
      <p:sp>
        <p:nvSpPr>
          <p:cNvPr id="5" name="Oval 4">
            <a:extLst>
              <a:ext uri="{FF2B5EF4-FFF2-40B4-BE49-F238E27FC236}">
                <a16:creationId xmlns:a16="http://schemas.microsoft.com/office/drawing/2014/main" id="{6C687A2F-2BE4-1550-C16F-3EE9A52F2EE4}"/>
              </a:ext>
            </a:extLst>
          </p:cNvPr>
          <p:cNvSpPr/>
          <p:nvPr/>
        </p:nvSpPr>
        <p:spPr>
          <a:xfrm>
            <a:off x="8366921" y="1424793"/>
            <a:ext cx="1242060" cy="826004"/>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Rigger</a:t>
            </a:r>
            <a:endParaRPr lang="en-GB" dirty="0"/>
          </a:p>
        </p:txBody>
      </p:sp>
      <p:sp>
        <p:nvSpPr>
          <p:cNvPr id="7" name="Oval 6">
            <a:extLst>
              <a:ext uri="{FF2B5EF4-FFF2-40B4-BE49-F238E27FC236}">
                <a16:creationId xmlns:a16="http://schemas.microsoft.com/office/drawing/2014/main" id="{EC55D10C-F2D0-4959-322E-7F03A3428ACF}"/>
              </a:ext>
            </a:extLst>
          </p:cNvPr>
          <p:cNvSpPr/>
          <p:nvPr/>
        </p:nvSpPr>
        <p:spPr>
          <a:xfrm>
            <a:off x="9726930" y="1516342"/>
            <a:ext cx="1737360" cy="955226"/>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Software developer</a:t>
            </a:r>
            <a:endParaRPr lang="en-GB" dirty="0"/>
          </a:p>
        </p:txBody>
      </p:sp>
      <p:sp>
        <p:nvSpPr>
          <p:cNvPr id="9" name="Oval 8">
            <a:extLst>
              <a:ext uri="{FF2B5EF4-FFF2-40B4-BE49-F238E27FC236}">
                <a16:creationId xmlns:a16="http://schemas.microsoft.com/office/drawing/2014/main" id="{44DF0E0E-55C3-C64A-CCB8-DE4B50666D9C}"/>
              </a:ext>
            </a:extLst>
          </p:cNvPr>
          <p:cNvSpPr/>
          <p:nvPr/>
        </p:nvSpPr>
        <p:spPr>
          <a:xfrm>
            <a:off x="9082929" y="4264989"/>
            <a:ext cx="2780978" cy="1195968"/>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Senior customer advisor (banking) </a:t>
            </a:r>
            <a:endParaRPr lang="en-GB" dirty="0"/>
          </a:p>
        </p:txBody>
      </p:sp>
      <p:sp>
        <p:nvSpPr>
          <p:cNvPr id="12" name="Oval 11">
            <a:extLst>
              <a:ext uri="{FF2B5EF4-FFF2-40B4-BE49-F238E27FC236}">
                <a16:creationId xmlns:a16="http://schemas.microsoft.com/office/drawing/2014/main" id="{F43E397F-3BA8-A7D7-E995-3F000D9818DA}"/>
              </a:ext>
            </a:extLst>
          </p:cNvPr>
          <p:cNvSpPr/>
          <p:nvPr/>
        </p:nvSpPr>
        <p:spPr>
          <a:xfrm>
            <a:off x="7957618" y="3742451"/>
            <a:ext cx="1783402" cy="972316"/>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Chemical remover</a:t>
            </a:r>
            <a:endParaRPr lang="en-GB" dirty="0"/>
          </a:p>
        </p:txBody>
      </p:sp>
      <p:sp>
        <p:nvSpPr>
          <p:cNvPr id="13" name="Oval 12">
            <a:extLst>
              <a:ext uri="{FF2B5EF4-FFF2-40B4-BE49-F238E27FC236}">
                <a16:creationId xmlns:a16="http://schemas.microsoft.com/office/drawing/2014/main" id="{F96E5B2E-168A-83D8-129C-D5774463A36F}"/>
              </a:ext>
            </a:extLst>
          </p:cNvPr>
          <p:cNvSpPr/>
          <p:nvPr/>
        </p:nvSpPr>
        <p:spPr>
          <a:xfrm>
            <a:off x="8172611" y="2182322"/>
            <a:ext cx="2125980" cy="848550"/>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Test engineer (IT)</a:t>
            </a:r>
            <a:endParaRPr lang="en-GB" dirty="0"/>
          </a:p>
        </p:txBody>
      </p:sp>
      <p:sp>
        <p:nvSpPr>
          <p:cNvPr id="14" name="Oval 13">
            <a:extLst>
              <a:ext uri="{FF2B5EF4-FFF2-40B4-BE49-F238E27FC236}">
                <a16:creationId xmlns:a16="http://schemas.microsoft.com/office/drawing/2014/main" id="{DE012217-98EB-A9FF-8B5E-E5F00E9CF5A9}"/>
              </a:ext>
            </a:extLst>
          </p:cNvPr>
          <p:cNvSpPr/>
          <p:nvPr/>
        </p:nvSpPr>
        <p:spPr>
          <a:xfrm>
            <a:off x="6449240" y="4274856"/>
            <a:ext cx="1663065" cy="774908"/>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Waste operative</a:t>
            </a:r>
            <a:endParaRPr lang="en-GB" dirty="0"/>
          </a:p>
        </p:txBody>
      </p:sp>
      <p:sp>
        <p:nvSpPr>
          <p:cNvPr id="15" name="Oval 14">
            <a:extLst>
              <a:ext uri="{FF2B5EF4-FFF2-40B4-BE49-F238E27FC236}">
                <a16:creationId xmlns:a16="http://schemas.microsoft.com/office/drawing/2014/main" id="{50DC26CA-0686-1224-65B6-FF02387598DE}"/>
              </a:ext>
            </a:extLst>
          </p:cNvPr>
          <p:cNvSpPr/>
          <p:nvPr/>
        </p:nvSpPr>
        <p:spPr>
          <a:xfrm>
            <a:off x="6526921" y="3223044"/>
            <a:ext cx="2049780" cy="959802"/>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Business analyst (IT)</a:t>
            </a:r>
            <a:endParaRPr lang="en-GB" dirty="0"/>
          </a:p>
        </p:txBody>
      </p:sp>
      <p:sp>
        <p:nvSpPr>
          <p:cNvPr id="16" name="Oval 15">
            <a:extLst>
              <a:ext uri="{FF2B5EF4-FFF2-40B4-BE49-F238E27FC236}">
                <a16:creationId xmlns:a16="http://schemas.microsoft.com/office/drawing/2014/main" id="{F2CBDE50-E288-44CB-156F-5516537925F4}"/>
              </a:ext>
            </a:extLst>
          </p:cNvPr>
          <p:cNvSpPr/>
          <p:nvPr/>
        </p:nvSpPr>
        <p:spPr>
          <a:xfrm>
            <a:off x="8789187" y="3155369"/>
            <a:ext cx="1783402" cy="766040"/>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dirty="0">
                <a:effectLst/>
                <a:latin typeface="Arial" panose="020B0604020202020204" pitchFamily="34" charset="0"/>
                <a:ea typeface="Arial" panose="020B0604020202020204" pitchFamily="34" charset="0"/>
              </a:rPr>
              <a:t>Scaffolder</a:t>
            </a:r>
            <a:endParaRPr lang="en-GB" dirty="0"/>
          </a:p>
        </p:txBody>
      </p:sp>
      <p:sp>
        <p:nvSpPr>
          <p:cNvPr id="17" name="Oval 16">
            <a:extLst>
              <a:ext uri="{FF2B5EF4-FFF2-40B4-BE49-F238E27FC236}">
                <a16:creationId xmlns:a16="http://schemas.microsoft.com/office/drawing/2014/main" id="{6CF249AB-C672-BF79-6268-D3E2B9DBEC9F}"/>
              </a:ext>
            </a:extLst>
          </p:cNvPr>
          <p:cNvSpPr/>
          <p:nvPr/>
        </p:nvSpPr>
        <p:spPr>
          <a:xfrm>
            <a:off x="10344472" y="3429000"/>
            <a:ext cx="1323653" cy="743494"/>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Paint blaster</a:t>
            </a:r>
            <a:endParaRPr lang="en-GB" dirty="0"/>
          </a:p>
        </p:txBody>
      </p:sp>
      <p:sp>
        <p:nvSpPr>
          <p:cNvPr id="18" name="Oval 17">
            <a:extLst>
              <a:ext uri="{FF2B5EF4-FFF2-40B4-BE49-F238E27FC236}">
                <a16:creationId xmlns:a16="http://schemas.microsoft.com/office/drawing/2014/main" id="{5E3E57C2-83F8-F2AF-E2EF-976453D4471A}"/>
              </a:ext>
            </a:extLst>
          </p:cNvPr>
          <p:cNvSpPr/>
          <p:nvPr/>
        </p:nvSpPr>
        <p:spPr>
          <a:xfrm>
            <a:off x="9125272" y="478361"/>
            <a:ext cx="2438400" cy="1120458"/>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Energy advisor (customer service)</a:t>
            </a:r>
            <a:endParaRPr lang="en-GB" dirty="0"/>
          </a:p>
        </p:txBody>
      </p:sp>
      <p:sp>
        <p:nvSpPr>
          <p:cNvPr id="19" name="Oval 18">
            <a:extLst>
              <a:ext uri="{FF2B5EF4-FFF2-40B4-BE49-F238E27FC236}">
                <a16:creationId xmlns:a16="http://schemas.microsoft.com/office/drawing/2014/main" id="{618B9143-FC3C-6DD4-651C-B6D89F69E395}"/>
              </a:ext>
            </a:extLst>
          </p:cNvPr>
          <p:cNvSpPr/>
          <p:nvPr/>
        </p:nvSpPr>
        <p:spPr>
          <a:xfrm>
            <a:off x="10025377" y="2547119"/>
            <a:ext cx="1757683" cy="682392"/>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Shop fitter</a:t>
            </a:r>
            <a:endParaRPr lang="en-GB" dirty="0"/>
          </a:p>
        </p:txBody>
      </p:sp>
      <p:sp>
        <p:nvSpPr>
          <p:cNvPr id="20" name="Oval 19">
            <a:extLst>
              <a:ext uri="{FF2B5EF4-FFF2-40B4-BE49-F238E27FC236}">
                <a16:creationId xmlns:a16="http://schemas.microsoft.com/office/drawing/2014/main" id="{06F71A64-D5AE-40B0-7DFA-9FDA3B87AB2E}"/>
              </a:ext>
            </a:extLst>
          </p:cNvPr>
          <p:cNvSpPr/>
          <p:nvPr/>
        </p:nvSpPr>
        <p:spPr>
          <a:xfrm>
            <a:off x="7717829" y="4952891"/>
            <a:ext cx="1722120" cy="774904"/>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Bus driver</a:t>
            </a:r>
            <a:endParaRPr lang="en-GB" dirty="0"/>
          </a:p>
        </p:txBody>
      </p:sp>
      <p:sp>
        <p:nvSpPr>
          <p:cNvPr id="8" name="Oval 7">
            <a:extLst>
              <a:ext uri="{FF2B5EF4-FFF2-40B4-BE49-F238E27FC236}">
                <a16:creationId xmlns:a16="http://schemas.microsoft.com/office/drawing/2014/main" id="{A9004E20-25E5-F5A7-EE78-40A45B848AF1}"/>
              </a:ext>
            </a:extLst>
          </p:cNvPr>
          <p:cNvSpPr/>
          <p:nvPr/>
        </p:nvSpPr>
        <p:spPr>
          <a:xfrm>
            <a:off x="8112305" y="319339"/>
            <a:ext cx="1242060" cy="972316"/>
          </a:xfrm>
          <a:prstGeom prst="ellipse">
            <a:avLst/>
          </a:prstGeom>
          <a:solidFill>
            <a:srgbClr val="EE7E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ea typeface="Arial" panose="020B0604020202020204" pitchFamily="34" charset="0"/>
              </a:rPr>
              <a:t>HGV driver</a:t>
            </a:r>
            <a:endParaRPr lang="en-GB" dirty="0"/>
          </a:p>
        </p:txBody>
      </p:sp>
    </p:spTree>
    <p:extLst>
      <p:ext uri="{BB962C8B-B14F-4D97-AF65-F5344CB8AC3E}">
        <p14:creationId xmlns:p14="http://schemas.microsoft.com/office/powerpoint/2010/main" val="33475326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063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561451" y="220226"/>
            <a:ext cx="8363271" cy="1143000"/>
          </a:xfrm>
        </p:spPr>
        <p:txBody>
          <a:bodyPr>
            <a:noAutofit/>
          </a:bodyPr>
          <a:lstStyle/>
          <a:p>
            <a:pPr algn="l"/>
            <a:r>
              <a:rPr lang="en-GB" sz="3600" b="1" cap="none" dirty="0">
                <a:solidFill>
                  <a:srgbClr val="4D4D4D"/>
                </a:solidFill>
                <a:ea typeface="Arial Unicode MS" pitchFamily="34" charset="-128"/>
              </a:rPr>
              <a:t>Other New Futures workstreams</a:t>
            </a:r>
          </a:p>
        </p:txBody>
      </p:sp>
      <p:pic>
        <p:nvPicPr>
          <p:cNvPr id="6" name="Picture 5" descr="Logo, company name&#10;&#10;Description automatically generated">
            <a:extLst>
              <a:ext uri="{FF2B5EF4-FFF2-40B4-BE49-F238E27FC236}">
                <a16:creationId xmlns:a16="http://schemas.microsoft.com/office/drawing/2014/main" id="{0BE31368-46D5-403F-B4CB-F0FB23BD0F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00925" y="6111263"/>
            <a:ext cx="4451175" cy="727687"/>
          </a:xfrm>
          <a:prstGeom prst="rect">
            <a:avLst/>
          </a:prstGeom>
        </p:spPr>
      </p:pic>
      <p:sp>
        <p:nvSpPr>
          <p:cNvPr id="2" name="TextBox 1">
            <a:extLst>
              <a:ext uri="{FF2B5EF4-FFF2-40B4-BE49-F238E27FC236}">
                <a16:creationId xmlns:a16="http://schemas.microsoft.com/office/drawing/2014/main" id="{D012A4D2-38EA-ED53-B65F-4F42C233D940}"/>
              </a:ext>
            </a:extLst>
          </p:cNvPr>
          <p:cNvSpPr txBox="1"/>
          <p:nvPr/>
        </p:nvSpPr>
        <p:spPr>
          <a:xfrm>
            <a:off x="561451" y="1272757"/>
            <a:ext cx="4604909" cy="4339650"/>
          </a:xfrm>
          <a:prstGeom prst="rect">
            <a:avLst/>
          </a:prstGeom>
          <a:noFill/>
        </p:spPr>
        <p:txBody>
          <a:bodyPr wrap="square" rtlCol="0">
            <a:spAutoFit/>
          </a:bodyPr>
          <a:lstStyle/>
          <a:p>
            <a:r>
              <a:rPr lang="en-GB" sz="2000" b="1" dirty="0">
                <a:solidFill>
                  <a:srgbClr val="EE7E3B"/>
                </a:solidFill>
                <a:latin typeface="Arial" panose="020B0604020202020204" pitchFamily="34" charset="0"/>
                <a:cs typeface="Arial" panose="020B0604020202020204" pitchFamily="34" charset="0"/>
              </a:rPr>
              <a:t>Communications</a:t>
            </a:r>
            <a:endParaRPr lang="en-GB" b="1" dirty="0">
              <a:solidFill>
                <a:schemeClr val="tx1">
                  <a:lumMod val="75000"/>
                  <a:lumOff val="25000"/>
                </a:schemeClr>
              </a:solidFill>
              <a:latin typeface="Arial" panose="020B0604020202020204" pitchFamily="34" charset="0"/>
              <a:cs typeface="Arial" panose="020B0604020202020204" pitchFamily="34" charset="0"/>
            </a:endParaRPr>
          </a:p>
          <a:p>
            <a:r>
              <a:rPr kumimoji="0" lang="en-GB" i="0" u="none" strike="noStrike" kern="1200" cap="none" spc="0" normalizeH="0" baseline="0" noProof="0" dirty="0">
                <a:ln>
                  <a:noFill/>
                </a:ln>
                <a:solidFill>
                  <a:schemeClr val="tx1">
                    <a:lumMod val="75000"/>
                    <a:lumOff val="25000"/>
                  </a:schemeClr>
                </a:solidFill>
                <a:effectLst/>
                <a:uLnTx/>
                <a:uFillTx/>
                <a:latin typeface="Arial"/>
                <a:cs typeface="Arial"/>
              </a:rPr>
              <a:t>Social media, </a:t>
            </a:r>
            <a:r>
              <a:rPr lang="en-GB" dirty="0">
                <a:solidFill>
                  <a:schemeClr val="tx1">
                    <a:lumMod val="75000"/>
                    <a:lumOff val="25000"/>
                  </a:schemeClr>
                </a:solidFill>
                <a:latin typeface="Arial"/>
                <a:cs typeface="Arial"/>
              </a:rPr>
              <a:t>local press including TV and radio, L&amp;W </a:t>
            </a:r>
            <a:r>
              <a:rPr kumimoji="0" lang="en-GB" i="0" u="none" strike="noStrike" kern="1200" cap="none" spc="0" normalizeH="0" baseline="0" noProof="0" dirty="0">
                <a:ln>
                  <a:noFill/>
                </a:ln>
                <a:solidFill>
                  <a:schemeClr val="tx1">
                    <a:lumMod val="75000"/>
                    <a:lumOff val="25000"/>
                  </a:schemeClr>
                </a:solidFill>
                <a:effectLst/>
                <a:uLnTx/>
                <a:uFillTx/>
                <a:latin typeface="Arial"/>
                <a:cs typeface="Arial"/>
              </a:rPr>
              <a:t>website, events, briefings, blogs, meetings, and newsletters</a:t>
            </a:r>
            <a:endParaRPr lang="en-GB" b="1" dirty="0">
              <a:solidFill>
                <a:schemeClr val="tx1">
                  <a:lumMod val="75000"/>
                  <a:lumOff val="25000"/>
                </a:schemeClr>
              </a:solidFill>
              <a:latin typeface="Arial" panose="020B0604020202020204" pitchFamily="34" charset="0"/>
              <a:cs typeface="Arial" panose="020B0604020202020204" pitchFamily="34" charset="0"/>
            </a:endParaRPr>
          </a:p>
          <a:p>
            <a:endParaRPr lang="en-GB" b="1"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rgbClr val="EE7E3B"/>
                </a:solidFill>
                <a:latin typeface="Arial" panose="020B0604020202020204" pitchFamily="34" charset="0"/>
                <a:cs typeface="Arial" panose="020B0604020202020204" pitchFamily="34" charset="0"/>
              </a:rPr>
              <a:t>Policy and research</a:t>
            </a:r>
            <a:endParaRPr lang="en-GB" b="1" dirty="0">
              <a:solidFill>
                <a:schemeClr val="tx1">
                  <a:lumMod val="75000"/>
                  <a:lumOff val="2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tx1">
                    <a:lumMod val="75000"/>
                    <a:lumOff val="25000"/>
                  </a:schemeClr>
                </a:solidFill>
                <a:latin typeface="Arial" panose="020B0604020202020204" pitchFamily="34" charset="0"/>
                <a:cs typeface="Arial" panose="020B0604020202020204" pitchFamily="34" charset="0"/>
              </a:rPr>
              <a:t>Understanding and supporting reskilling and career change</a:t>
            </a:r>
          </a:p>
          <a:p>
            <a:pPr marL="285750" indent="-285750">
              <a:buFont typeface="Arial" panose="020B0604020202020204" pitchFamily="34" charset="0"/>
              <a:buChar char="•"/>
            </a:pPr>
            <a:r>
              <a:rPr lang="en-GB" dirty="0">
                <a:solidFill>
                  <a:schemeClr val="tx1">
                    <a:lumMod val="75000"/>
                    <a:lumOff val="25000"/>
                  </a:schemeClr>
                </a:solidFill>
                <a:latin typeface="Arial" panose="020B0604020202020204" pitchFamily="34" charset="0"/>
                <a:cs typeface="Arial" panose="020B0604020202020204" pitchFamily="34" charset="0"/>
              </a:rPr>
              <a:t>Adult participation in Learning survey</a:t>
            </a:r>
          </a:p>
          <a:p>
            <a:pPr marL="285750" indent="-285750">
              <a:buFont typeface="Arial" panose="020B0604020202020204" pitchFamily="34" charset="0"/>
              <a:buChar char="•"/>
            </a:pPr>
            <a:r>
              <a:rPr lang="en-GB" dirty="0">
                <a:solidFill>
                  <a:schemeClr val="tx1">
                    <a:lumMod val="75000"/>
                    <a:lumOff val="25000"/>
                  </a:schemeClr>
                </a:solidFill>
                <a:latin typeface="Arial" panose="020B0604020202020204" pitchFamily="34" charset="0"/>
                <a:cs typeface="Arial" panose="020B0604020202020204" pitchFamily="34" charset="0"/>
              </a:rPr>
              <a:t>Green jobs and skills</a:t>
            </a:r>
          </a:p>
          <a:p>
            <a:pPr marL="285750" indent="-285750">
              <a:buFont typeface="Arial" panose="020B0604020202020204" pitchFamily="34" charset="0"/>
              <a:buChar char="•"/>
            </a:pPr>
            <a:r>
              <a:rPr lang="en-GB" dirty="0">
                <a:solidFill>
                  <a:schemeClr val="tx1">
                    <a:lumMod val="75000"/>
                    <a:lumOff val="25000"/>
                  </a:schemeClr>
                </a:solidFill>
                <a:latin typeface="Arial" panose="020B0604020202020204" pitchFamily="34" charset="0"/>
                <a:cs typeface="Arial" panose="020B0604020202020204" pitchFamily="34" charset="0"/>
              </a:rPr>
              <a:t>Developing policy recommendations across the four UK nations</a:t>
            </a:r>
          </a:p>
          <a:p>
            <a:endParaRPr lang="en-GB" b="1"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rgbClr val="EE7E3B"/>
                </a:solidFill>
                <a:latin typeface="Arial" panose="020B0604020202020204" pitchFamily="34" charset="0"/>
                <a:cs typeface="Arial" panose="020B0604020202020204" pitchFamily="34" charset="0"/>
              </a:rPr>
              <a:t>Evaluation</a:t>
            </a:r>
            <a:endParaRPr lang="en-GB" b="1" dirty="0">
              <a:solidFill>
                <a:schemeClr val="tx1">
                  <a:lumMod val="75000"/>
                  <a:lumOff val="25000"/>
                </a:schemeClr>
              </a:solidFill>
              <a:latin typeface="Arial" panose="020B0604020202020204" pitchFamily="34" charset="0"/>
              <a:cs typeface="Arial" panose="020B0604020202020204" pitchFamily="34" charset="0"/>
            </a:endParaRPr>
          </a:p>
          <a:p>
            <a:r>
              <a:rPr lang="en-GB" dirty="0">
                <a:solidFill>
                  <a:schemeClr val="tx1">
                    <a:lumMod val="75000"/>
                    <a:lumOff val="25000"/>
                  </a:schemeClr>
                </a:solidFill>
                <a:latin typeface="Arial" panose="020B0604020202020204" pitchFamily="34" charset="0"/>
                <a:cs typeface="Arial" panose="020B0604020202020204" pitchFamily="34" charset="0"/>
              </a:rPr>
              <a:t>Main report to be published Summer 2024</a:t>
            </a:r>
          </a:p>
        </p:txBody>
      </p:sp>
      <p:pic>
        <p:nvPicPr>
          <p:cNvPr id="4" name="Picture 3">
            <a:extLst>
              <a:ext uri="{FF2B5EF4-FFF2-40B4-BE49-F238E27FC236}">
                <a16:creationId xmlns:a16="http://schemas.microsoft.com/office/drawing/2014/main" id="{07D6EC9C-1F5C-780A-D1EA-CC1CD72A6A52}"/>
              </a:ext>
            </a:extLst>
          </p:cNvPr>
          <p:cNvPicPr>
            <a:picLocks noChangeAspect="1"/>
          </p:cNvPicPr>
          <p:nvPr/>
        </p:nvPicPr>
        <p:blipFill>
          <a:blip r:embed="rId4"/>
          <a:stretch>
            <a:fillRect/>
          </a:stretch>
        </p:blipFill>
        <p:spPr>
          <a:xfrm>
            <a:off x="8109585" y="3014012"/>
            <a:ext cx="3977640" cy="2973002"/>
          </a:xfrm>
          <a:prstGeom prst="rect">
            <a:avLst/>
          </a:prstGeom>
          <a:ln>
            <a:solidFill>
              <a:schemeClr val="tx1"/>
            </a:solidFill>
          </a:ln>
        </p:spPr>
      </p:pic>
      <p:pic>
        <p:nvPicPr>
          <p:cNvPr id="9" name="Picture 8">
            <a:extLst>
              <a:ext uri="{FF2B5EF4-FFF2-40B4-BE49-F238E27FC236}">
                <a16:creationId xmlns:a16="http://schemas.microsoft.com/office/drawing/2014/main" id="{013BA47F-CF3F-0983-55FF-CC489F15733E}"/>
              </a:ext>
            </a:extLst>
          </p:cNvPr>
          <p:cNvPicPr>
            <a:picLocks noChangeAspect="1"/>
          </p:cNvPicPr>
          <p:nvPr/>
        </p:nvPicPr>
        <p:blipFill>
          <a:blip r:embed="rId5"/>
          <a:stretch>
            <a:fillRect/>
          </a:stretch>
        </p:blipFill>
        <p:spPr>
          <a:xfrm>
            <a:off x="7753672" y="195501"/>
            <a:ext cx="4345305" cy="2645144"/>
          </a:xfrm>
          <a:prstGeom prst="rect">
            <a:avLst/>
          </a:prstGeom>
          <a:ln>
            <a:solidFill>
              <a:schemeClr val="tx1"/>
            </a:solidFill>
          </a:ln>
        </p:spPr>
      </p:pic>
      <p:pic>
        <p:nvPicPr>
          <p:cNvPr id="3" name="Picture 2">
            <a:extLst>
              <a:ext uri="{FF2B5EF4-FFF2-40B4-BE49-F238E27FC236}">
                <a16:creationId xmlns:a16="http://schemas.microsoft.com/office/drawing/2014/main" id="{2AA0859D-924C-BB7B-1A48-E4C381C82264}"/>
              </a:ext>
            </a:extLst>
          </p:cNvPr>
          <p:cNvPicPr>
            <a:picLocks noChangeAspect="1"/>
          </p:cNvPicPr>
          <p:nvPr/>
        </p:nvPicPr>
        <p:blipFill>
          <a:blip r:embed="rId6"/>
          <a:stretch>
            <a:fillRect/>
          </a:stretch>
        </p:blipFill>
        <p:spPr>
          <a:xfrm>
            <a:off x="5369163" y="1709117"/>
            <a:ext cx="3312957" cy="2893348"/>
          </a:xfrm>
          <a:prstGeom prst="rect">
            <a:avLst/>
          </a:prstGeom>
          <a:ln>
            <a:solidFill>
              <a:schemeClr val="tx1"/>
            </a:solidFill>
          </a:ln>
        </p:spPr>
      </p:pic>
    </p:spTree>
    <p:extLst>
      <p:ext uri="{BB962C8B-B14F-4D97-AF65-F5344CB8AC3E}">
        <p14:creationId xmlns:p14="http://schemas.microsoft.com/office/powerpoint/2010/main" val="289485714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063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561451" y="220226"/>
            <a:ext cx="10119947" cy="1143000"/>
          </a:xfrm>
        </p:spPr>
        <p:txBody>
          <a:bodyPr>
            <a:noAutofit/>
          </a:bodyPr>
          <a:lstStyle/>
          <a:p>
            <a:pPr algn="l"/>
            <a:r>
              <a:rPr lang="en-GB" sz="3600" b="1" cap="none" dirty="0">
                <a:solidFill>
                  <a:srgbClr val="4D4D4D"/>
                </a:solidFill>
                <a:ea typeface="Arial Unicode MS" pitchFamily="34" charset="-128"/>
              </a:rPr>
              <a:t>Learnings so far</a:t>
            </a:r>
          </a:p>
        </p:txBody>
      </p:sp>
      <p:pic>
        <p:nvPicPr>
          <p:cNvPr id="6" name="Picture 5" descr="Logo, company name&#10;&#10;Description automatically generated">
            <a:extLst>
              <a:ext uri="{FF2B5EF4-FFF2-40B4-BE49-F238E27FC236}">
                <a16:creationId xmlns:a16="http://schemas.microsoft.com/office/drawing/2014/main" id="{0BE31368-46D5-403F-B4CB-F0FB23BD0F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00925" y="6111263"/>
            <a:ext cx="4451175" cy="727687"/>
          </a:xfrm>
          <a:prstGeom prst="rect">
            <a:avLst/>
          </a:prstGeom>
        </p:spPr>
      </p:pic>
      <p:sp>
        <p:nvSpPr>
          <p:cNvPr id="2" name="TextBox 1">
            <a:extLst>
              <a:ext uri="{FF2B5EF4-FFF2-40B4-BE49-F238E27FC236}">
                <a16:creationId xmlns:a16="http://schemas.microsoft.com/office/drawing/2014/main" id="{A73AC289-950D-32A0-6AB3-E22E7D0CE03D}"/>
              </a:ext>
            </a:extLst>
          </p:cNvPr>
          <p:cNvSpPr txBox="1"/>
          <p:nvPr/>
        </p:nvSpPr>
        <p:spPr>
          <a:xfrm>
            <a:off x="561451" y="1239150"/>
            <a:ext cx="10350389" cy="4755148"/>
          </a:xfrm>
          <a:prstGeom prst="rect">
            <a:avLst/>
          </a:prstGeom>
          <a:noFill/>
        </p:spPr>
        <p:txBody>
          <a:bodyPr wrap="square" lIns="91440" tIns="45720" rIns="91440" bIns="45720" anchor="t">
            <a:spAutoFit/>
          </a:bodyPr>
          <a:lstStyle/>
          <a:p>
            <a:pPr marR="0" lvl="0" algn="l" defTabSz="914400" rtl="0" eaLnBrk="1" fontAlgn="auto" latinLnBrk="0" hangingPunct="1">
              <a:spcBef>
                <a:spcPct val="20000"/>
              </a:spcBef>
              <a:spcAft>
                <a:spcPts val="1800"/>
              </a:spcAft>
              <a:buClrTx/>
              <a:buSzTx/>
              <a:tabLst/>
              <a:defRPr/>
            </a:pPr>
            <a:r>
              <a:rPr lang="en-GB" sz="2000" b="1" i="0" u="none" strike="noStrike" kern="1200" cap="none" spc="0" normalizeH="0" baseline="0" noProof="0" dirty="0">
                <a:ln>
                  <a:noFill/>
                </a:ln>
                <a:solidFill>
                  <a:srgbClr val="EE7E3B"/>
                </a:solidFill>
                <a:effectLst/>
                <a:uLnTx/>
                <a:uFillTx/>
                <a:latin typeface="Arial"/>
                <a:cs typeface="Arial"/>
              </a:rPr>
              <a:t>The New Futures pilots have identified the following as key learnings about </a:t>
            </a:r>
            <a:r>
              <a:rPr lang="en-GB" sz="2000" b="1" i="0" u="sng" strike="noStrike" kern="1200" cap="none" spc="0" normalizeH="0" baseline="0" noProof="0" dirty="0">
                <a:ln>
                  <a:noFill/>
                </a:ln>
                <a:solidFill>
                  <a:srgbClr val="EE7E3B"/>
                </a:solidFill>
                <a:effectLst/>
                <a:uLnTx/>
                <a:uFillTx/>
                <a:latin typeface="Arial"/>
                <a:cs typeface="Arial"/>
              </a:rPr>
              <a:t>what works for career change</a:t>
            </a:r>
            <a:r>
              <a:rPr lang="en-GB" sz="2000" b="1" i="0" u="none" strike="noStrike" kern="1200" cap="none" spc="0" normalizeH="0" baseline="0" noProof="0" dirty="0">
                <a:ln>
                  <a:noFill/>
                </a:ln>
                <a:solidFill>
                  <a:srgbClr val="EE7E3B"/>
                </a:solidFill>
                <a:effectLst/>
                <a:uLnTx/>
                <a:uFillTx/>
                <a:latin typeface="Arial"/>
                <a:cs typeface="Arial"/>
              </a:rPr>
              <a:t>:</a:t>
            </a:r>
          </a:p>
          <a:p>
            <a:pPr marL="228600" indent="-228600">
              <a:spcAft>
                <a:spcPts val="1200"/>
              </a:spcAft>
              <a:buFont typeface="Symbol" panose="05050102010706020507" pitchFamily="18" charset="2"/>
              <a:buChar char=""/>
            </a:pPr>
            <a:r>
              <a:rPr lang="en-GB"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Intensive coaching </a:t>
            </a:r>
            <a:r>
              <a:rPr lang="en-GB"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 find meaningful work</a:t>
            </a:r>
          </a:p>
          <a:p>
            <a:pPr marL="228600" indent="-228600">
              <a:spcAft>
                <a:spcPts val="1200"/>
              </a:spcAft>
              <a:buFont typeface="Symbol" panose="05050102010706020507" pitchFamily="18" charset="2"/>
              <a:buChar char=""/>
            </a:pPr>
            <a:r>
              <a:rPr lang="en-GB"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Confidence building </a:t>
            </a:r>
            <a:r>
              <a:rPr lang="en-GB"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 coaching has boosted confidence and identified transferable skills that people didn’t know they had</a:t>
            </a:r>
          </a:p>
          <a:p>
            <a:pPr marL="228600" indent="-228600">
              <a:spcAft>
                <a:spcPts val="1200"/>
              </a:spcAft>
              <a:buFont typeface="Symbol" panose="05050102010706020507" pitchFamily="18" charset="2"/>
              <a:buChar char=""/>
            </a:pPr>
            <a:r>
              <a:rPr lang="en-GB"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Partnership working </a:t>
            </a:r>
            <a:r>
              <a:rPr lang="en-GB"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 working with known and new partners who have the same understanding and goals</a:t>
            </a:r>
          </a:p>
          <a:p>
            <a:pPr marL="228600" indent="-228600">
              <a:spcAft>
                <a:spcPts val="1200"/>
              </a:spcAft>
              <a:buFont typeface="Symbol" panose="05050102010706020507" pitchFamily="18" charset="2"/>
              <a:buChar char=""/>
            </a:pPr>
            <a:r>
              <a:rPr lang="en-GB" b="1" dirty="0">
                <a:solidFill>
                  <a:schemeClr val="tx1">
                    <a:lumMod val="75000"/>
                    <a:lumOff val="25000"/>
                  </a:schemeClr>
                </a:solidFill>
                <a:latin typeface="Arial" panose="020B0604020202020204" pitchFamily="34" charset="0"/>
                <a:ea typeface="Calibri" panose="020F0502020204030204" pitchFamily="34" charset="0"/>
                <a:cs typeface="Arial" panose="020B0604020202020204" pitchFamily="34" charset="0"/>
              </a:rPr>
              <a:t>Employer engagement </a:t>
            </a:r>
            <a:r>
              <a:rPr lang="en-GB" dirty="0">
                <a:solidFill>
                  <a:schemeClr val="tx1">
                    <a:lumMod val="75000"/>
                    <a:lumOff val="25000"/>
                  </a:schemeClr>
                </a:solidFill>
                <a:latin typeface="Arial" panose="020B0604020202020204" pitchFamily="34" charset="0"/>
                <a:ea typeface="Calibri" panose="020F0502020204030204" pitchFamily="34" charset="0"/>
                <a:cs typeface="Arial" panose="020B0604020202020204" pitchFamily="34" charset="0"/>
              </a:rPr>
              <a:t>– employers have a better understanding of different people and a greater willingness to think outside of the box. Also help in designing training </a:t>
            </a:r>
            <a:endParaRPr lang="en-GB"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p>
            <a:pPr marL="228600" indent="-228600">
              <a:spcAft>
                <a:spcPts val="1200"/>
              </a:spcAft>
              <a:buFont typeface="Symbol" panose="05050102010706020507" pitchFamily="18" charset="2"/>
              <a:buChar char=""/>
            </a:pPr>
            <a:r>
              <a:rPr lang="en-GB"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Preparation for work in a new environment (better transitions) </a:t>
            </a:r>
            <a:r>
              <a:rPr lang="en-GB"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 helps people to retain their new jobs</a:t>
            </a:r>
          </a:p>
          <a:p>
            <a:pPr marL="228600" indent="-228600">
              <a:spcAft>
                <a:spcPts val="1200"/>
              </a:spcAft>
              <a:buFont typeface="Symbol" panose="05050102010706020507" pitchFamily="18" charset="2"/>
              <a:buChar char=""/>
            </a:pPr>
            <a:r>
              <a:rPr lang="en-GB"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In work support </a:t>
            </a:r>
            <a:r>
              <a:rPr lang="en-GB"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rPr>
              <a:t>– limited take up, but those who have accepted this support have benefitted in sustaining employment</a:t>
            </a:r>
          </a:p>
        </p:txBody>
      </p:sp>
    </p:spTree>
    <p:extLst>
      <p:ext uri="{BB962C8B-B14F-4D97-AF65-F5344CB8AC3E}">
        <p14:creationId xmlns:p14="http://schemas.microsoft.com/office/powerpoint/2010/main" val="222412087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4239" y="1334457"/>
            <a:ext cx="8310532" cy="4165389"/>
          </a:xfrm>
        </p:spPr>
        <p:txBody>
          <a:bodyPr>
            <a:noAutofit/>
          </a:bodyPr>
          <a:lstStyle/>
          <a:p>
            <a:pPr algn="l">
              <a:lnSpc>
                <a:spcPct val="150000"/>
              </a:lnSpc>
              <a:spcAft>
                <a:spcPts val="2400"/>
              </a:spcAft>
            </a:pPr>
            <a:r>
              <a:rPr lang="en-GB" b="1" dirty="0">
                <a:solidFill>
                  <a:schemeClr val="bg1"/>
                </a:solidFill>
                <a:latin typeface="Arial"/>
                <a:ea typeface="Arial Unicode MS"/>
                <a:cs typeface="Arial"/>
              </a:rPr>
              <a:t>New Futures Wales</a:t>
            </a:r>
            <a:br>
              <a:rPr lang="en-GB" b="1" dirty="0">
                <a:solidFill>
                  <a:schemeClr val="bg1"/>
                </a:solidFill>
                <a:latin typeface="Arial"/>
                <a:ea typeface="Arial Unicode MS"/>
                <a:cs typeface="Arial"/>
              </a:rPr>
            </a:br>
            <a:r>
              <a:rPr lang="en-GB" sz="3600" b="1" dirty="0">
                <a:solidFill>
                  <a:schemeClr val="bg1"/>
                </a:solidFill>
                <a:latin typeface="Arial"/>
                <a:ea typeface="Arial Unicode MS"/>
                <a:cs typeface="Arial"/>
              </a:rPr>
              <a:t>Supporting women into tech</a:t>
            </a:r>
            <a:br>
              <a:rPr lang="en-GB" sz="3600" b="1" dirty="0">
                <a:solidFill>
                  <a:schemeClr val="bg1"/>
                </a:solidFill>
                <a:latin typeface="Arial"/>
                <a:ea typeface="Arial Unicode MS"/>
                <a:cs typeface="Arial"/>
              </a:rPr>
            </a:br>
            <a:br>
              <a:rPr lang="en-GB" sz="3600" b="1" dirty="0">
                <a:solidFill>
                  <a:schemeClr val="bg1"/>
                </a:solidFill>
                <a:latin typeface="Arial"/>
                <a:ea typeface="Arial Unicode MS"/>
                <a:cs typeface="Arial"/>
              </a:rPr>
            </a:br>
            <a:r>
              <a:rPr lang="en-GB" sz="2400" b="1" dirty="0">
                <a:solidFill>
                  <a:schemeClr val="bg1"/>
                </a:solidFill>
                <a:latin typeface="Arial"/>
                <a:ea typeface="Arial Unicode MS"/>
                <a:cs typeface="Arial"/>
              </a:rPr>
              <a:t>Bethan Baldwin, </a:t>
            </a:r>
            <a:r>
              <a:rPr lang="en-GB" sz="2400" b="1" dirty="0" err="1">
                <a:solidFill>
                  <a:schemeClr val="bg1"/>
                </a:solidFill>
                <a:latin typeface="Arial"/>
                <a:ea typeface="Arial Unicode MS"/>
                <a:cs typeface="Arial"/>
              </a:rPr>
              <a:t>Chwarae</a:t>
            </a:r>
            <a:r>
              <a:rPr lang="en-GB" sz="2400" b="1" dirty="0">
                <a:solidFill>
                  <a:schemeClr val="bg1"/>
                </a:solidFill>
                <a:latin typeface="Arial"/>
                <a:ea typeface="Arial Unicode MS"/>
                <a:cs typeface="Arial"/>
              </a:rPr>
              <a:t> Teg</a:t>
            </a:r>
            <a:br>
              <a:rPr lang="en-GB" sz="2400" b="1" dirty="0">
                <a:solidFill>
                  <a:schemeClr val="bg1"/>
                </a:solidFill>
                <a:latin typeface="Arial"/>
                <a:ea typeface="Arial Unicode MS"/>
                <a:cs typeface="Arial"/>
              </a:rPr>
            </a:br>
            <a:endParaRPr lang="en-GB" sz="2400" dirty="0">
              <a:solidFill>
                <a:schemeClr val="bg1"/>
              </a:solidFill>
              <a:highlight>
                <a:srgbClr val="FFFF00"/>
              </a:highlight>
              <a:latin typeface="Arial" pitchFamily="34" charset="0"/>
              <a:ea typeface="Arial Unicode MS" pitchFamily="34" charset="-128"/>
              <a:cs typeface="Arial" pitchFamily="34" charset="0"/>
            </a:endParaRPr>
          </a:p>
        </p:txBody>
      </p:sp>
      <p:pic>
        <p:nvPicPr>
          <p:cNvPr id="1026" name="Picture 2" descr="C:\Users\tim.allan\AppData\Local\Microsoft\Windows\Temporary Internet Files\Content.Outlook\EKZ3YZW5\NIACE White 300dpi English.png"/>
          <p:cNvPicPr>
            <a:picLocks noChangeAspect="1" noChangeArrowheads="1"/>
          </p:cNvPicPr>
          <p:nvPr/>
        </p:nvPicPr>
        <p:blipFill>
          <a:blip r:embed="rId3" cstate="print"/>
          <a:stretch>
            <a:fillRect/>
          </a:stretch>
        </p:blipFill>
        <p:spPr bwMode="auto">
          <a:xfrm>
            <a:off x="8028702" y="5861273"/>
            <a:ext cx="2912139" cy="462493"/>
          </a:xfrm>
          <a:prstGeom prst="rect">
            <a:avLst/>
          </a:prstGeom>
          <a:noFill/>
        </p:spPr>
      </p:pic>
      <p:cxnSp>
        <p:nvCxnSpPr>
          <p:cNvPr id="7" name="Straight Connector 6"/>
          <p:cNvCxnSpPr>
            <a:cxnSpLocks/>
          </p:cNvCxnSpPr>
          <p:nvPr/>
        </p:nvCxnSpPr>
        <p:spPr>
          <a:xfrm>
            <a:off x="1165434" y="1323623"/>
            <a:ext cx="98611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4098319-99F2-4B42-83DF-BC937B26DB2E}"/>
              </a:ext>
            </a:extLst>
          </p:cNvPr>
          <p:cNvCxnSpPr>
            <a:cxnSpLocks/>
          </p:cNvCxnSpPr>
          <p:nvPr/>
        </p:nvCxnSpPr>
        <p:spPr>
          <a:xfrm>
            <a:off x="1079709" y="5511577"/>
            <a:ext cx="98611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3" descr="A qr code with a white background&#10;&#10;Description automatically generated">
            <a:extLst>
              <a:ext uri="{FF2B5EF4-FFF2-40B4-BE49-F238E27FC236}">
                <a16:creationId xmlns:a16="http://schemas.microsoft.com/office/drawing/2014/main" id="{FF844F19-C55B-FA01-5CCC-D46AE98D60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872505" y="1846555"/>
            <a:ext cx="2068336" cy="2072579"/>
          </a:xfrm>
          <a:prstGeom prst="rect">
            <a:avLst/>
          </a:prstGeom>
        </p:spPr>
      </p:pic>
    </p:spTree>
    <p:extLst>
      <p:ext uri="{BB962C8B-B14F-4D97-AF65-F5344CB8AC3E}">
        <p14:creationId xmlns:p14="http://schemas.microsoft.com/office/powerpoint/2010/main" val="428701518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04C18B1904804D9943E7B436266511" ma:contentTypeVersion="18" ma:contentTypeDescription="Create a new document." ma:contentTypeScope="" ma:versionID="7d8064fbe50b3be89f090586f0fab229">
  <xsd:schema xmlns:xsd="http://www.w3.org/2001/XMLSchema" xmlns:xs="http://www.w3.org/2001/XMLSchema" xmlns:p="http://schemas.microsoft.com/office/2006/metadata/properties" xmlns:ns2="64b81f6f-f75d-41d4-a70c-c411efd3da9b" xmlns:ns3="c2158ecc-c545-4086-b5e8-0d082318b3f6" targetNamespace="http://schemas.microsoft.com/office/2006/metadata/properties" ma:root="true" ma:fieldsID="08524ceba92c2a5436e3a61b576459a7" ns2:_="" ns3:_="">
    <xsd:import namespace="64b81f6f-f75d-41d4-a70c-c411efd3da9b"/>
    <xsd:import namespace="c2158ecc-c545-4086-b5e8-0d082318b3f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_Flow_SignoffStatus"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81f6f-f75d-41d4-a70c-c411efd3da9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d2b0097-9a46-4f7c-8939-d8646ab8031a}" ma:internalName="TaxCatchAll" ma:showField="CatchAllData" ma:web="64b81f6f-f75d-41d4-a70c-c411efd3da9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2158ecc-c545-4086-b5e8-0d082318b3f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ae4b08c-65df-46da-b1a1-1fa120233e0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4b81f6f-f75d-41d4-a70c-c411efd3da9b">
      <UserInfo>
        <DisplayName/>
        <AccountId xsi:nil="true"/>
        <AccountType/>
      </UserInfo>
    </SharedWithUsers>
    <MediaLengthInSeconds xmlns="c2158ecc-c545-4086-b5e8-0d082318b3f6" xsi:nil="true"/>
    <TaxCatchAll xmlns="64b81f6f-f75d-41d4-a70c-c411efd3da9b" xsi:nil="true"/>
    <lcf76f155ced4ddcb4097134ff3c332f xmlns="c2158ecc-c545-4086-b5e8-0d082318b3f6">
      <Terms xmlns="http://schemas.microsoft.com/office/infopath/2007/PartnerControls"/>
    </lcf76f155ced4ddcb4097134ff3c332f>
    <_Flow_SignoffStatus xmlns="c2158ecc-c545-4086-b5e8-0d082318b3f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8005B9-D1E4-4B39-BE95-47716BF8C2C6}"/>
</file>

<file path=customXml/itemProps2.xml><?xml version="1.0" encoding="utf-8"?>
<ds:datastoreItem xmlns:ds="http://schemas.openxmlformats.org/officeDocument/2006/customXml" ds:itemID="{E4638756-48D0-4EF3-B1D3-6AB147835637}">
  <ds:schemaRefs>
    <ds:schemaRef ds:uri="http://purl.org/dc/elements/1.1/"/>
    <ds:schemaRef ds:uri="http://purl.org/dc/terms/"/>
    <ds:schemaRef ds:uri="http://schemas.microsoft.com/office/2006/metadata/properties"/>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4481cff1-bd58-49e1-bead-70be92b2096a"/>
    <ds:schemaRef ds:uri="d4127354-1402-4f1d-ba7f-e03d5a775dfb"/>
  </ds:schemaRefs>
</ds:datastoreItem>
</file>

<file path=customXml/itemProps3.xml><?xml version="1.0" encoding="utf-8"?>
<ds:datastoreItem xmlns:ds="http://schemas.openxmlformats.org/officeDocument/2006/customXml" ds:itemID="{F5F8A944-9A56-4EB9-823A-E9C7C604D9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6848</TotalTime>
  <Words>903</Words>
  <Application>Microsoft Office PowerPoint</Application>
  <PresentationFormat>Widescreen</PresentationFormat>
  <Paragraphs>92</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League Spartan</vt:lpstr>
      <vt:lpstr>League Spartan Bold</vt:lpstr>
      <vt:lpstr>Symbol</vt:lpstr>
      <vt:lpstr>Wingdings</vt:lpstr>
      <vt:lpstr>1_Office Theme</vt:lpstr>
      <vt:lpstr>PowerPoint Presentation</vt:lpstr>
      <vt:lpstr>New Futures Background and lessons  Hannah Carmichael, Learning and Work Institute</vt:lpstr>
      <vt:lpstr>What is New Futures? </vt:lpstr>
      <vt:lpstr>Pilot summaries</vt:lpstr>
      <vt:lpstr>Highlights</vt:lpstr>
      <vt:lpstr>Other New Futures workstreams</vt:lpstr>
      <vt:lpstr>Learnings so far</vt:lpstr>
      <vt:lpstr>New Futures Wales Supporting women into tech  Bethan Baldwin, Chwarae Teg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Roisin Sheehy</dc:creator>
  <cp:lastModifiedBy>Hollie Mitchell</cp:lastModifiedBy>
  <cp:revision>551</cp:revision>
  <dcterms:created xsi:type="dcterms:W3CDTF">2022-02-02T09:45:16Z</dcterms:created>
  <dcterms:modified xsi:type="dcterms:W3CDTF">2023-10-11T15:07:03Z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1577300</vt:r8>
  </property>
  <property fmtid="{D5CDD505-2E9C-101B-9397-08002B2CF9AE}" pid="3" name="ContentTypeId">
    <vt:lpwstr>0x0101002A04C18B1904804D9943E7B436266511</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